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7" r:id="rId1"/>
  </p:sldMasterIdLst>
  <p:notesMasterIdLst>
    <p:notesMasterId r:id="rId207"/>
  </p:notesMasterIdLst>
  <p:sldIdLst>
    <p:sldId id="434" r:id="rId2"/>
    <p:sldId id="258" r:id="rId3"/>
    <p:sldId id="532" r:id="rId4"/>
    <p:sldId id="823" r:id="rId5"/>
    <p:sldId id="824" r:id="rId6"/>
    <p:sldId id="825" r:id="rId7"/>
    <p:sldId id="826" r:id="rId8"/>
    <p:sldId id="827" r:id="rId9"/>
    <p:sldId id="828" r:id="rId10"/>
    <p:sldId id="829" r:id="rId11"/>
    <p:sldId id="835" r:id="rId12"/>
    <p:sldId id="836" r:id="rId13"/>
    <p:sldId id="637" r:id="rId14"/>
    <p:sldId id="638" r:id="rId15"/>
    <p:sldId id="295" r:id="rId16"/>
    <p:sldId id="271" r:id="rId17"/>
    <p:sldId id="321" r:id="rId18"/>
    <p:sldId id="420" r:id="rId19"/>
    <p:sldId id="642" r:id="rId20"/>
    <p:sldId id="421" r:id="rId21"/>
    <p:sldId id="640" r:id="rId22"/>
    <p:sldId id="641" r:id="rId23"/>
    <p:sldId id="644" r:id="rId24"/>
    <p:sldId id="620" r:id="rId25"/>
    <p:sldId id="676" r:id="rId26"/>
    <p:sldId id="446" r:id="rId27"/>
    <p:sldId id="648" r:id="rId28"/>
    <p:sldId id="649" r:id="rId29"/>
    <p:sldId id="655" r:id="rId30"/>
    <p:sldId id="650" r:id="rId31"/>
    <p:sldId id="653" r:id="rId32"/>
    <p:sldId id="773" r:id="rId33"/>
    <p:sldId id="654" r:id="rId34"/>
    <p:sldId id="774" r:id="rId35"/>
    <p:sldId id="810" r:id="rId36"/>
    <p:sldId id="657" r:id="rId37"/>
    <p:sldId id="658" r:id="rId38"/>
    <p:sldId id="661" r:id="rId39"/>
    <p:sldId id="838" r:id="rId40"/>
    <p:sldId id="839" r:id="rId41"/>
    <p:sldId id="592" r:id="rId42"/>
    <p:sldId id="840" r:id="rId43"/>
    <p:sldId id="841" r:id="rId44"/>
    <p:sldId id="842" r:id="rId45"/>
    <p:sldId id="809" r:id="rId46"/>
    <p:sldId id="663" r:id="rId47"/>
    <p:sldId id="662" r:id="rId48"/>
    <p:sldId id="664" r:id="rId49"/>
    <p:sldId id="674" r:id="rId50"/>
    <p:sldId id="808" r:id="rId51"/>
    <p:sldId id="667" r:id="rId52"/>
    <p:sldId id="668" r:id="rId53"/>
    <p:sldId id="672" r:id="rId54"/>
    <p:sldId id="673" r:id="rId55"/>
    <p:sldId id="319" r:id="rId56"/>
    <p:sldId id="666" r:id="rId57"/>
    <p:sldId id="724" r:id="rId58"/>
    <p:sldId id="677" r:id="rId59"/>
    <p:sldId id="689" r:id="rId60"/>
    <p:sldId id="723" r:id="rId61"/>
    <p:sldId id="722" r:id="rId62"/>
    <p:sldId id="670" r:id="rId63"/>
    <p:sldId id="725" r:id="rId64"/>
    <p:sldId id="669" r:id="rId65"/>
    <p:sldId id="675" r:id="rId66"/>
    <p:sldId id="831" r:id="rId67"/>
    <p:sldId id="832" r:id="rId68"/>
    <p:sldId id="671" r:id="rId69"/>
    <p:sldId id="678" r:id="rId70"/>
    <p:sldId id="679" r:id="rId71"/>
    <p:sldId id="680" r:id="rId72"/>
    <p:sldId id="843" r:id="rId73"/>
    <p:sldId id="681" r:id="rId74"/>
    <p:sldId id="682" r:id="rId75"/>
    <p:sldId id="683" r:id="rId76"/>
    <p:sldId id="684" r:id="rId77"/>
    <p:sldId id="738" r:id="rId78"/>
    <p:sldId id="718" r:id="rId79"/>
    <p:sldId id="685" r:id="rId80"/>
    <p:sldId id="694" r:id="rId81"/>
    <p:sldId id="686" r:id="rId82"/>
    <p:sldId id="687" r:id="rId83"/>
    <p:sldId id="690" r:id="rId84"/>
    <p:sldId id="695" r:id="rId85"/>
    <p:sldId id="691" r:id="rId86"/>
    <p:sldId id="688" r:id="rId87"/>
    <p:sldId id="692" r:id="rId88"/>
    <p:sldId id="693" r:id="rId89"/>
    <p:sldId id="696" r:id="rId90"/>
    <p:sldId id="697" r:id="rId91"/>
    <p:sldId id="698" r:id="rId92"/>
    <p:sldId id="851" r:id="rId93"/>
    <p:sldId id="852" r:id="rId94"/>
    <p:sldId id="853" r:id="rId95"/>
    <p:sldId id="854" r:id="rId96"/>
    <p:sldId id="855" r:id="rId97"/>
    <p:sldId id="856" r:id="rId98"/>
    <p:sldId id="857" r:id="rId99"/>
    <p:sldId id="858" r:id="rId100"/>
    <p:sldId id="859" r:id="rId101"/>
    <p:sldId id="812" r:id="rId102"/>
    <p:sldId id="813" r:id="rId103"/>
    <p:sldId id="814" r:id="rId104"/>
    <p:sldId id="815" r:id="rId105"/>
    <p:sldId id="816" r:id="rId106"/>
    <p:sldId id="817" r:id="rId107"/>
    <p:sldId id="818" r:id="rId108"/>
    <p:sldId id="819" r:id="rId109"/>
    <p:sldId id="820" r:id="rId110"/>
    <p:sldId id="821" r:id="rId111"/>
    <p:sldId id="833" r:id="rId112"/>
    <p:sldId id="699" r:id="rId113"/>
    <p:sldId id="700" r:id="rId114"/>
    <p:sldId id="701" r:id="rId115"/>
    <p:sldId id="702" r:id="rId116"/>
    <p:sldId id="703" r:id="rId117"/>
    <p:sldId id="704" r:id="rId118"/>
    <p:sldId id="705" r:id="rId119"/>
    <p:sldId id="707" r:id="rId120"/>
    <p:sldId id="708" r:id="rId121"/>
    <p:sldId id="709" r:id="rId122"/>
    <p:sldId id="710" r:id="rId123"/>
    <p:sldId id="711" r:id="rId124"/>
    <p:sldId id="712" r:id="rId125"/>
    <p:sldId id="715" r:id="rId126"/>
    <p:sldId id="716" r:id="rId127"/>
    <p:sldId id="717" r:id="rId128"/>
    <p:sldId id="714" r:id="rId129"/>
    <p:sldId id="713" r:id="rId130"/>
    <p:sldId id="719" r:id="rId131"/>
    <p:sldId id="721" r:id="rId132"/>
    <p:sldId id="830" r:id="rId133"/>
    <p:sldId id="727" r:id="rId134"/>
    <p:sldId id="728" r:id="rId135"/>
    <p:sldId id="730" r:id="rId136"/>
    <p:sldId id="726" r:id="rId137"/>
    <p:sldId id="731" r:id="rId138"/>
    <p:sldId id="729" r:id="rId139"/>
    <p:sldId id="739" r:id="rId140"/>
    <p:sldId id="740" r:id="rId141"/>
    <p:sldId id="732" r:id="rId142"/>
    <p:sldId id="733" r:id="rId143"/>
    <p:sldId id="734" r:id="rId144"/>
    <p:sldId id="735" r:id="rId145"/>
    <p:sldId id="743" r:id="rId146"/>
    <p:sldId id="736" r:id="rId147"/>
    <p:sldId id="737" r:id="rId148"/>
    <p:sldId id="744" r:id="rId149"/>
    <p:sldId id="745" r:id="rId150"/>
    <p:sldId id="741" r:id="rId151"/>
    <p:sldId id="742" r:id="rId152"/>
    <p:sldId id="746" r:id="rId153"/>
    <p:sldId id="811" r:id="rId154"/>
    <p:sldId id="782" r:id="rId155"/>
    <p:sldId id="756" r:id="rId156"/>
    <p:sldId id="779" r:id="rId157"/>
    <p:sldId id="780" r:id="rId158"/>
    <p:sldId id="781" r:id="rId159"/>
    <p:sldId id="844" r:id="rId160"/>
    <p:sldId id="796" r:id="rId161"/>
    <p:sldId id="778" r:id="rId162"/>
    <p:sldId id="791" r:id="rId163"/>
    <p:sldId id="790" r:id="rId164"/>
    <p:sldId id="792" r:id="rId165"/>
    <p:sldId id="795" r:id="rId166"/>
    <p:sldId id="757" r:id="rId167"/>
    <p:sldId id="758" r:id="rId168"/>
    <p:sldId id="837" r:id="rId169"/>
    <p:sldId id="759" r:id="rId170"/>
    <p:sldId id="760" r:id="rId171"/>
    <p:sldId id="762" r:id="rId172"/>
    <p:sldId id="794" r:id="rId173"/>
    <p:sldId id="761" r:id="rId174"/>
    <p:sldId id="763" r:id="rId175"/>
    <p:sldId id="764" r:id="rId176"/>
    <p:sldId id="783" r:id="rId177"/>
    <p:sldId id="799" r:id="rId178"/>
    <p:sldId id="800" r:id="rId179"/>
    <p:sldId id="801" r:id="rId180"/>
    <p:sldId id="802" r:id="rId181"/>
    <p:sldId id="803" r:id="rId182"/>
    <p:sldId id="805" r:id="rId183"/>
    <p:sldId id="806" r:id="rId184"/>
    <p:sldId id="807" r:id="rId185"/>
    <p:sldId id="793" r:id="rId186"/>
    <p:sldId id="775" r:id="rId187"/>
    <p:sldId id="776" r:id="rId188"/>
    <p:sldId id="777" r:id="rId189"/>
    <p:sldId id="784" r:id="rId190"/>
    <p:sldId id="785" r:id="rId191"/>
    <p:sldId id="786" r:id="rId192"/>
    <p:sldId id="787" r:id="rId193"/>
    <p:sldId id="788" r:id="rId194"/>
    <p:sldId id="789" r:id="rId195"/>
    <p:sldId id="797" r:id="rId196"/>
    <p:sldId id="765" r:id="rId197"/>
    <p:sldId id="766" r:id="rId198"/>
    <p:sldId id="767" r:id="rId199"/>
    <p:sldId id="768" r:id="rId200"/>
    <p:sldId id="798" r:id="rId201"/>
    <p:sldId id="769" r:id="rId202"/>
    <p:sldId id="770" r:id="rId203"/>
    <p:sldId id="771" r:id="rId204"/>
    <p:sldId id="772" r:id="rId205"/>
    <p:sldId id="834" r:id="rId206"/>
  </p:sldIdLst>
  <p:sldSz cx="12192000" cy="6858000"/>
  <p:notesSz cx="6858000" cy="9144000"/>
  <p:embeddedFontLst>
    <p:embeddedFont>
      <p:font typeface="Tw Cen MT" panose="020B0604020202020204" charset="0"/>
      <p:regular r:id="rId208"/>
      <p:bold r:id="rId209"/>
      <p:italic r:id="rId210"/>
      <p:boldItalic r:id="rId211"/>
    </p:embeddedFont>
    <p:embeddedFont>
      <p:font typeface="Segoe UI Semibold" panose="020B0702040204020203" pitchFamily="34" charset="0"/>
      <p:bold r:id="rId212"/>
    </p:embeddedFont>
    <p:embeddedFont>
      <p:font typeface="Tw Cen MT Condensed" panose="020B0604020202020204" charset="0"/>
      <p:regular r:id="rId213"/>
      <p:bold r:id="rId214"/>
    </p:embeddedFont>
    <p:embeddedFont>
      <p:font typeface="Nirmala UI" panose="020B0502040204020203" pitchFamily="34" charset="0"/>
      <p:regular r:id="rId215"/>
      <p:bold r:id="rId216"/>
    </p:embeddedFont>
    <p:embeddedFont>
      <p:font typeface="Tahoma" panose="020B0604030504040204" pitchFamily="34" charset="0"/>
      <p:regular r:id="rId217"/>
      <p:bold r:id="rId218"/>
    </p:embeddedFont>
    <p:embeddedFont>
      <p:font typeface="Cambria Math" panose="02040503050406030204" pitchFamily="18" charset="0"/>
      <p:regular r:id="rId219"/>
    </p:embeddedFont>
    <p:embeddedFont>
      <p:font typeface="MS PGothic" panose="020B0600070205080204" pitchFamily="34" charset="-128"/>
      <p:regular r:id="rId220"/>
    </p:embeddedFont>
    <p:embeddedFont>
      <p:font typeface="Calibri" panose="020F0502020204030204" pitchFamily="34" charset="0"/>
      <p:regular r:id="rId221"/>
      <p:bold r:id="rId222"/>
      <p:italic r:id="rId223"/>
      <p:boldItalic r:id="rId224"/>
    </p:embeddedFont>
    <p:embeddedFont>
      <p:font typeface="Lucida Sans Unicode" panose="020B0602030504020204" pitchFamily="34" charset="0"/>
      <p:regular r:id="rId225"/>
    </p:embeddedFont>
    <p:embeddedFont>
      <p:font typeface="SimSun" panose="02010600030101010101" pitchFamily="2" charset="-122"/>
      <p:regular r:id="rId226"/>
    </p:embeddedFont>
    <p:embeddedFont>
      <p:font typeface="Segoe UI" panose="020B0502040204020203" pitchFamily="34" charset="0"/>
      <p:regular r:id="rId227"/>
      <p:bold r:id="rId228"/>
      <p:italic r:id="rId229"/>
      <p:boldItalic r:id="rId2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wuAI5l7+/vwCwrBi7T/eZA==" hashData="av+Oa9y/AX5haxbgIJSV3jF0sy0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is Felipe C. de Oliveira" initials="Lui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37336"/>
    <a:srgbClr val="10FC1B"/>
    <a:srgbClr val="EAEAEA"/>
    <a:srgbClr val="B2CBF4"/>
    <a:srgbClr val="71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394" autoAdjust="0"/>
  </p:normalViewPr>
  <p:slideViewPr>
    <p:cSldViewPr snapToObjects="1">
      <p:cViewPr varScale="1">
        <p:scale>
          <a:sx n="74" d="100"/>
          <a:sy n="74" d="100"/>
        </p:scale>
        <p:origin x="54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1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2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228" Type="http://schemas.openxmlformats.org/officeDocument/2006/relationships/font" Target="fonts/font2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.fntdata"/><Relationship Id="rId229" Type="http://schemas.openxmlformats.org/officeDocument/2006/relationships/font" Target="fonts/font22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2.fntdata"/><Relationship Id="rId230" Type="http://schemas.openxmlformats.org/officeDocument/2006/relationships/font" Target="fonts/font23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2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3.fntdata"/><Relationship Id="rId225" Type="http://schemas.openxmlformats.org/officeDocument/2006/relationships/font" Target="fonts/font1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3.fntdata"/><Relationship Id="rId215" Type="http://schemas.openxmlformats.org/officeDocument/2006/relationships/font" Target="fonts/font8.fntdata"/><Relationship Id="rId26" Type="http://schemas.openxmlformats.org/officeDocument/2006/relationships/slide" Target="slides/slide25.xml"/><Relationship Id="rId231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4.fntdata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5.fntdata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16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6.fntdata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17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font" Target="fonts/font7.fntdata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050524\Downloads\Acessos_SCM_2015-2016_-_Tecnologi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 smtClean="0"/>
              <a:t>Crescimento</a:t>
            </a:r>
            <a:r>
              <a:rPr lang="en-US" baseline="0" dirty="0" smtClean="0"/>
              <a:t> </a:t>
            </a:r>
          </a:p>
          <a:p>
            <a:pPr>
              <a:defRPr/>
            </a:pPr>
            <a:r>
              <a:rPr lang="en-US" dirty="0" err="1" smtClean="0"/>
              <a:t>Clientes</a:t>
            </a:r>
            <a:r>
              <a:rPr lang="en-US" dirty="0" smtClean="0"/>
              <a:t> 2015</a:t>
            </a:r>
            <a:r>
              <a:rPr lang="en-US" baseline="0" dirty="0" smtClean="0"/>
              <a:t> – 2016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'Acessos_SCM_2015-2016_-_Tecnolo'!$B$14</c:f>
              <c:strCache>
                <c:ptCount val="1"/>
                <c:pt idx="0">
                  <c:v>CARG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'Acessos_SCM_2015-2016_-_Tecnolo'!$A$15:$A$19</c:f>
              <c:strCache>
                <c:ptCount val="5"/>
                <c:pt idx="0">
                  <c:v>Cable Modem</c:v>
                </c:pt>
                <c:pt idx="1">
                  <c:v>ETHERNET</c:v>
                </c:pt>
                <c:pt idx="2">
                  <c:v>Fibra</c:v>
                </c:pt>
                <c:pt idx="3">
                  <c:v>Spread Spectrum</c:v>
                </c:pt>
                <c:pt idx="4">
                  <c:v>xDSL</c:v>
                </c:pt>
              </c:strCache>
            </c:strRef>
          </c:cat>
          <c:val>
            <c:numRef>
              <c:f>'Acessos_SCM_2015-2016_-_Tecnolo'!$B$15:$B$19</c:f>
              <c:numCache>
                <c:formatCode>0%</c:formatCode>
                <c:ptCount val="5"/>
                <c:pt idx="0">
                  <c:v>8.3775462618523422E-2</c:v>
                </c:pt>
                <c:pt idx="1">
                  <c:v>8.9708507638151636E-2</c:v>
                </c:pt>
                <c:pt idx="2">
                  <c:v>0.31081795899908338</c:v>
                </c:pt>
                <c:pt idx="3">
                  <c:v>9.1310263565625327E-2</c:v>
                </c:pt>
                <c:pt idx="4">
                  <c:v>3.3861796554244261E-3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687872"/>
        <c:axId val="170688432"/>
      </c:barChart>
      <c:catAx>
        <c:axId val="17068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0688432"/>
        <c:crosses val="autoZero"/>
        <c:auto val="1"/>
        <c:lblAlgn val="ctr"/>
        <c:lblOffset val="100"/>
        <c:noMultiLvlLbl val="0"/>
      </c:catAx>
      <c:valAx>
        <c:axId val="1706884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068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% </a:t>
            </a:r>
            <a:r>
              <a:rPr lang="pt-BR" dirty="0"/>
              <a:t>CLINTES</a:t>
            </a:r>
            <a:r>
              <a:rPr lang="pt-BR" baseline="0" dirty="0"/>
              <a:t> X FAIXA DE VELOCIDADE</a:t>
            </a:r>
            <a:endParaRPr lang="pt-B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Plan1!$K$17</c:f>
              <c:strCache>
                <c:ptCount val="1"/>
                <c:pt idx="0">
                  <c:v>2013-07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Plan1!$I$18:$I$22</c:f>
              <c:strCache>
                <c:ptCount val="5"/>
                <c:pt idx="0">
                  <c:v>0kbps a 512kbps</c:v>
                </c:pt>
                <c:pt idx="1">
                  <c:v>512kbps a 2Mbps</c:v>
                </c:pt>
                <c:pt idx="2">
                  <c:v>2Mbps a 12Mbps</c:v>
                </c:pt>
                <c:pt idx="3">
                  <c:v>12Mbps a 34Mbps</c:v>
                </c:pt>
                <c:pt idx="4">
                  <c:v>&gt; 34Mbps</c:v>
                </c:pt>
              </c:strCache>
            </c:strRef>
          </c:cat>
          <c:val>
            <c:numRef>
              <c:f>Plan1!$K$18:$K$22</c:f>
              <c:numCache>
                <c:formatCode>0%</c:formatCode>
                <c:ptCount val="5"/>
                <c:pt idx="0">
                  <c:v>6.9666711388031113E-2</c:v>
                </c:pt>
                <c:pt idx="1">
                  <c:v>0.45201263866810698</c:v>
                </c:pt>
                <c:pt idx="2">
                  <c:v>0.38354622008994405</c:v>
                </c:pt>
                <c:pt idx="3">
                  <c:v>8.4935994024379805E-2</c:v>
                </c:pt>
                <c:pt idx="4">
                  <c:v>9.8384358295380819E-3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Plan1!$M$17</c:f>
              <c:strCache>
                <c:ptCount val="1"/>
                <c:pt idx="0">
                  <c:v>2014-07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Plan1!$I$18:$I$22</c:f>
              <c:strCache>
                <c:ptCount val="5"/>
                <c:pt idx="0">
                  <c:v>0kbps a 512kbps</c:v>
                </c:pt>
                <c:pt idx="1">
                  <c:v>512kbps a 2Mbps</c:v>
                </c:pt>
                <c:pt idx="2">
                  <c:v>2Mbps a 12Mbps</c:v>
                </c:pt>
                <c:pt idx="3">
                  <c:v>12Mbps a 34Mbps</c:v>
                </c:pt>
                <c:pt idx="4">
                  <c:v>&gt; 34Mbps</c:v>
                </c:pt>
              </c:strCache>
            </c:strRef>
          </c:cat>
          <c:val>
            <c:numRef>
              <c:f>Plan1!$M$18:$M$22</c:f>
              <c:numCache>
                <c:formatCode>0%</c:formatCode>
                <c:ptCount val="5"/>
                <c:pt idx="0">
                  <c:v>6.3589877963954808E-2</c:v>
                </c:pt>
                <c:pt idx="1">
                  <c:v>0.37258907782073125</c:v>
                </c:pt>
                <c:pt idx="2">
                  <c:v>0.42154638624332907</c:v>
                </c:pt>
                <c:pt idx="3">
                  <c:v>0.11562524522567896</c:v>
                </c:pt>
                <c:pt idx="4">
                  <c:v>2.66494127463059E-2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Plan1!$O$17</c:f>
              <c:strCache>
                <c:ptCount val="1"/>
                <c:pt idx="0">
                  <c:v>2015-07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Plan1!$I$18:$I$22</c:f>
              <c:strCache>
                <c:ptCount val="5"/>
                <c:pt idx="0">
                  <c:v>0kbps a 512kbps</c:v>
                </c:pt>
                <c:pt idx="1">
                  <c:v>512kbps a 2Mbps</c:v>
                </c:pt>
                <c:pt idx="2">
                  <c:v>2Mbps a 12Mbps</c:v>
                </c:pt>
                <c:pt idx="3">
                  <c:v>12Mbps a 34Mbps</c:v>
                </c:pt>
                <c:pt idx="4">
                  <c:v>&gt; 34Mbps</c:v>
                </c:pt>
              </c:strCache>
            </c:strRef>
          </c:cat>
          <c:val>
            <c:numRef>
              <c:f>Plan1!$O$18:$O$22</c:f>
              <c:numCache>
                <c:formatCode>0%</c:formatCode>
                <c:ptCount val="5"/>
                <c:pt idx="0">
                  <c:v>4.8865439174412238E-2</c:v>
                </c:pt>
                <c:pt idx="1">
                  <c:v>0.3101783959907618</c:v>
                </c:pt>
                <c:pt idx="2">
                  <c:v>0.41278101255241662</c:v>
                </c:pt>
                <c:pt idx="3">
                  <c:v>0.18235500270654337</c:v>
                </c:pt>
                <c:pt idx="4">
                  <c:v>4.582014957586597E-2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693472"/>
        <c:axId val="1706940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Plan1!$J$17</c15:sqref>
                        </c15:formulaRef>
                      </c:ext>
                    </c:extLst>
                    <c:strCache>
                      <c:ptCount val="1"/>
                      <c:pt idx="0">
                        <c:v>2013-01</c:v>
                      </c:pt>
                    </c:strCache>
                  </c:strRef>
                </c:tx>
                <c:spPr>
                  <a:ln w="2222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Plan1!$I$18:$I$22</c15:sqref>
                        </c15:formulaRef>
                      </c:ext>
                    </c:extLst>
                    <c:strCache>
                      <c:ptCount val="5"/>
                      <c:pt idx="0">
                        <c:v>0kbps a 512kbps</c:v>
                      </c:pt>
                      <c:pt idx="1">
                        <c:v>512kbps a 2Mbps</c:v>
                      </c:pt>
                      <c:pt idx="2">
                        <c:v>2Mbps a 12Mbps</c:v>
                      </c:pt>
                      <c:pt idx="3">
                        <c:v>12Mbps a 34Mbps</c:v>
                      </c:pt>
                      <c:pt idx="4">
                        <c:v>&gt; 34Mbps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Plan1!$J$18:$J$22</c15:sqref>
                        </c15:formulaRef>
                      </c:ext>
                    </c:extLst>
                    <c:numCache>
                      <c:formatCode>0%</c:formatCode>
                      <c:ptCount val="5"/>
                      <c:pt idx="0">
                        <c:v>7.4896840645576709E-2</c:v>
                      </c:pt>
                      <c:pt idx="1">
                        <c:v>0.48706772899565692</c:v>
                      </c:pt>
                      <c:pt idx="2">
                        <c:v>0.35843498684493724</c:v>
                      </c:pt>
                      <c:pt idx="3">
                        <c:v>7.2198214422000639E-2</c:v>
                      </c:pt>
                      <c:pt idx="4">
                        <c:v>7.4022290918285176E-3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Plan1!$L$17</c15:sqref>
                        </c15:formulaRef>
                      </c:ext>
                    </c:extLst>
                    <c:strCache>
                      <c:ptCount val="1"/>
                      <c:pt idx="0">
                        <c:v>2014-01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Plan1!$I$18:$I$22</c15:sqref>
                        </c15:formulaRef>
                      </c:ext>
                    </c:extLst>
                    <c:strCache>
                      <c:ptCount val="5"/>
                      <c:pt idx="0">
                        <c:v>0kbps a 512kbps</c:v>
                      </c:pt>
                      <c:pt idx="1">
                        <c:v>512kbps a 2Mbps</c:v>
                      </c:pt>
                      <c:pt idx="2">
                        <c:v>2Mbps a 12Mbps</c:v>
                      </c:pt>
                      <c:pt idx="3">
                        <c:v>12Mbps a 34Mbps</c:v>
                      </c:pt>
                      <c:pt idx="4">
                        <c:v>&gt; 34Mbps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Plan1!$L$18:$L$22</c15:sqref>
                        </c15:formulaRef>
                      </c:ext>
                    </c:extLst>
                    <c:numCache>
                      <c:formatCode>0%</c:formatCode>
                      <c:ptCount val="5"/>
                      <c:pt idx="0">
                        <c:v>6.5377911505041852E-2</c:v>
                      </c:pt>
                      <c:pt idx="1">
                        <c:v>0.41088273031281852</c:v>
                      </c:pt>
                      <c:pt idx="2">
                        <c:v>0.40650744103126041</c:v>
                      </c:pt>
                      <c:pt idx="3">
                        <c:v>0.10124723792683207</c:v>
                      </c:pt>
                      <c:pt idx="4">
                        <c:v>1.598467922404713E-2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Plan1!$N$17</c15:sqref>
                        </c15:formulaRef>
                      </c:ext>
                    </c:extLst>
                    <c:strCache>
                      <c:ptCount val="1"/>
                      <c:pt idx="0">
                        <c:v>2015-01</c:v>
                      </c:pt>
                    </c:strCache>
                  </c:strRef>
                </c:tx>
                <c:spPr>
                  <a:ln w="222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Plan1!$I$18:$I$22</c15:sqref>
                        </c15:formulaRef>
                      </c:ext>
                    </c:extLst>
                    <c:strCache>
                      <c:ptCount val="5"/>
                      <c:pt idx="0">
                        <c:v>0kbps a 512kbps</c:v>
                      </c:pt>
                      <c:pt idx="1">
                        <c:v>512kbps a 2Mbps</c:v>
                      </c:pt>
                      <c:pt idx="2">
                        <c:v>2Mbps a 12Mbps</c:v>
                      </c:pt>
                      <c:pt idx="3">
                        <c:v>12Mbps a 34Mbps</c:v>
                      </c:pt>
                      <c:pt idx="4">
                        <c:v>&gt; 34Mbps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Plan1!$N$18:$N$22</c15:sqref>
                        </c15:formulaRef>
                      </c:ext>
                    </c:extLst>
                    <c:numCache>
                      <c:formatCode>0%</c:formatCode>
                      <c:ptCount val="5"/>
                      <c:pt idx="0">
                        <c:v>5.1798632939180758E-2</c:v>
                      </c:pt>
                      <c:pt idx="1">
                        <c:v>0.30541704629652056</c:v>
                      </c:pt>
                      <c:pt idx="2">
                        <c:v>0.4791847734838976</c:v>
                      </c:pt>
                      <c:pt idx="3">
                        <c:v>0.12946153322224438</c:v>
                      </c:pt>
                      <c:pt idx="4">
                        <c:v>3.4138014058156703E-2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7069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0694032"/>
        <c:crosses val="autoZero"/>
        <c:auto val="1"/>
        <c:lblAlgn val="ctr"/>
        <c:lblOffset val="100"/>
        <c:noMultiLvlLbl val="0"/>
      </c:catAx>
      <c:valAx>
        <c:axId val="1706940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0693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762D-74F4-42B0-9BC1-EE41469E7DB8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68BC6-C4ED-41DA-9B0E-2F7766723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2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430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A Luz na fibra é conduzida com os seguintes comprimentos de onda: 850, 1300 e 1500nm (nanômetros) janelas de transmissão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8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Visão Humana</a:t>
            </a:r>
            <a:r>
              <a:rPr lang="pt-BR" baseline="0" dirty="0" smtClean="0"/>
              <a:t> </a:t>
            </a:r>
            <a:r>
              <a:rPr lang="pt-BR" dirty="0" smtClean="0"/>
              <a:t>400 à 700 </a:t>
            </a:r>
            <a:r>
              <a:rPr lang="pt-BR" dirty="0" err="1" smtClean="0"/>
              <a:t>nm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87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148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416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50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06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Uso</a:t>
            </a:r>
            <a:r>
              <a:rPr lang="pt-BR" baseline="0" dirty="0" smtClean="0"/>
              <a:t> interno G.657 BLI menor curvatura sem perda	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28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GPON </a:t>
            </a:r>
            <a:r>
              <a:rPr lang="pt-BR" dirty="0" err="1" smtClean="0"/>
              <a:t>Monomodo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0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PERDAS POR PICO D’GUA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75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17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que é de 12 a 24 V (diferencial) maioria dos switches são até 5V. Mais fácil para instalações em caso de banco de baterias, postes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46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4g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83EAB-9AC8-4934-BAF5-02CB62E4E16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75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B829A-A4C3-477A-BA2A-F383E3CEB9F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556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B829A-A4C3-477A-BA2A-F383E3CEB9F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031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B829A-A4C3-477A-BA2A-F383E3CEB9F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96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Agua</a:t>
            </a:r>
            <a:r>
              <a:rPr lang="pt-BR" baseline="0" dirty="0" smtClean="0"/>
              <a:t> e óleo comprimentos de ondas diferentes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34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>
              <a:latin typeface="Calibri" pitchFamily="34" charset="0"/>
            </a:endParaRPr>
          </a:p>
        </p:txBody>
      </p:sp>
      <p:sp>
        <p:nvSpPr>
          <p:cNvPr id="2140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CD6B3DC-EE99-4F1C-AA79-FCA5D52A7A83}" type="slidenum">
              <a:rPr lang="pt-BR" altLang="pt-BR" sz="1300" smtClean="0"/>
              <a:pPr/>
              <a:t>51</a:t>
            </a:fld>
            <a:endParaRPr lang="pt-BR" altLang="pt-BR" sz="1300" smtClean="0"/>
          </a:p>
        </p:txBody>
      </p:sp>
    </p:spTree>
    <p:extLst>
      <p:ext uri="{BB962C8B-B14F-4D97-AF65-F5344CB8AC3E}">
        <p14:creationId xmlns:p14="http://schemas.microsoft.com/office/powerpoint/2010/main" val="2902525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1550 </a:t>
            </a:r>
            <a:r>
              <a:rPr lang="pt-BR" dirty="0" err="1" smtClean="0"/>
              <a:t>nm</a:t>
            </a:r>
            <a:r>
              <a:rPr lang="pt-BR" baseline="0" dirty="0" smtClean="0"/>
              <a:t> – vídeo WDM</a:t>
            </a:r>
          </a:p>
          <a:p>
            <a:r>
              <a:rPr lang="pt-BR" baseline="0" dirty="0" smtClean="0"/>
              <a:t>XG-PON – 10Gb/2.5Gb ITU-T 987, 988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74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493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NSR – Non status </a:t>
            </a:r>
            <a:r>
              <a:rPr lang="pt-BR" dirty="0" err="1" smtClean="0"/>
              <a:t>report</a:t>
            </a:r>
            <a:endParaRPr lang="pt-BR" dirty="0" smtClean="0"/>
          </a:p>
          <a:p>
            <a:r>
              <a:rPr lang="pt-BR" dirty="0" smtClean="0"/>
              <a:t>SR – Status </a:t>
            </a:r>
            <a:r>
              <a:rPr lang="pt-BR" dirty="0" err="1" smtClean="0"/>
              <a:t>report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890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SR = Status </a:t>
            </a:r>
            <a:r>
              <a:rPr lang="pt-BR" dirty="0" err="1" smtClean="0"/>
              <a:t>reporting</a:t>
            </a:r>
            <a:r>
              <a:rPr lang="pt-BR" dirty="0" smtClean="0"/>
              <a:t>	NSR= no status </a:t>
            </a:r>
            <a:r>
              <a:rPr lang="pt-BR" dirty="0" err="1" smtClean="0"/>
              <a:t>reporting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89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05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Ranging</a:t>
            </a:r>
            <a:r>
              <a:rPr lang="pt-BR" baseline="0" dirty="0" smtClean="0"/>
              <a:t> – atraso para evitar colisões entre ONU no UPSTREAM</a:t>
            </a:r>
          </a:p>
          <a:p>
            <a:r>
              <a:rPr lang="pt-BR" baseline="0" dirty="0" smtClean="0"/>
              <a:t>Chave de criptografia chega através de PLOAM’S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976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P802. 3av 10Gb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599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83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Água</a:t>
            </a:r>
            <a:r>
              <a:rPr lang="pt-BR" baseline="0" dirty="0" smtClean="0"/>
              <a:t> principal vilão do revestimento.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638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80,</a:t>
            </a:r>
            <a:r>
              <a:rPr lang="pt-BR" baseline="0" dirty="0" smtClean="0"/>
              <a:t> 120 e 200 metros cabo auto suportado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621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DD</a:t>
            </a:r>
            <a:r>
              <a:rPr lang="pt-BR" baseline="0" dirty="0" smtClean="0"/>
              <a:t> – se </a:t>
            </a:r>
            <a:r>
              <a:rPr lang="pt-BR" baseline="0" dirty="0" err="1" smtClean="0"/>
              <a:t>espinado</a:t>
            </a:r>
            <a:r>
              <a:rPr lang="pt-BR" baseline="0" dirty="0" smtClean="0"/>
              <a:t> pode ser instalado aéreo</a:t>
            </a:r>
          </a:p>
          <a:p>
            <a:r>
              <a:rPr lang="pt-BR" baseline="0" dirty="0" smtClean="0"/>
              <a:t>DE – resistente a </a:t>
            </a:r>
            <a:r>
              <a:rPr lang="pt-BR" baseline="0" dirty="0" err="1" smtClean="0"/>
              <a:t>compreção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04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20% mais caro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220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APC menor perda de</a:t>
            </a:r>
            <a:r>
              <a:rPr lang="pt-BR" baseline="0" dirty="0" smtClean="0"/>
              <a:t> retorno</a:t>
            </a:r>
          </a:p>
          <a:p>
            <a:r>
              <a:rPr lang="pt-BR" baseline="0" dirty="0" err="1" smtClean="0"/>
              <a:t>Reflectância</a:t>
            </a:r>
            <a:endParaRPr lang="pt-BR" baseline="0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UPC – Ultra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Phisical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polishing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APC – Angled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Phisical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Contact polishing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594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38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Reflectancia</a:t>
            </a:r>
            <a:r>
              <a:rPr lang="pt-BR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93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389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586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085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Economia em fibra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368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*instalações</a:t>
            </a:r>
            <a:r>
              <a:rPr lang="pt-BR" baseline="0" dirty="0" smtClean="0"/>
              <a:t> internas e externas, manutenção enlaces, expansão e derivação de enlaces</a:t>
            </a:r>
          </a:p>
          <a:p>
            <a:r>
              <a:rPr lang="pt-BR" baseline="0" dirty="0" smtClean="0"/>
              <a:t>*mecânica – menor custo, maior perda</a:t>
            </a:r>
          </a:p>
          <a:p>
            <a:r>
              <a:rPr lang="pt-BR" baseline="0" dirty="0" smtClean="0"/>
              <a:t>*fusão – maior custo, menor perda,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567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RMA de conectores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577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domain reflectometer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49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332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925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232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234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270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8BC6-C4ED-41DA-9B0E-2F776672363E}" type="slidenum">
              <a:rPr lang="pt-BR" smtClean="0"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1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45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17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6544-6708-4EF3-9308-48711AEC3ED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65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3841-CF71-4AA8-9FBF-80B8C3CD3AB9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43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3" y="4088989"/>
            <a:ext cx="11329259" cy="151216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" b="1" spc="-113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00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40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44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24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3" y="4221088"/>
            <a:ext cx="11329259" cy="151216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" b="1" spc="-75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0416483" y="6582141"/>
            <a:ext cx="1726604" cy="246133"/>
          </a:xfrm>
        </p:spPr>
        <p:txBody>
          <a:bodyPr/>
          <a:lstStyle>
            <a:lvl1pPr algn="r">
              <a:defRPr sz="9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825">
                <a:solidFill>
                  <a:schemeClr val="bg1"/>
                </a:solidFill>
              </a:defRPr>
            </a:lvl4pPr>
            <a:lvl5pPr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310112_R1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033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F8845427-EE2A-45B0-B0A5-A35C94C39C0E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96E45954-4F78-49BC-B5AD-5C3AE09295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065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3200" y="1308099"/>
            <a:ext cx="11760000" cy="50400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177867" y="6544123"/>
            <a:ext cx="2844800" cy="28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786745-B75F-4617-87D7-5316CF03E71B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5" name="Espaço Reservado para Texto 12"/>
          <p:cNvSpPr>
            <a:spLocks noGrp="1"/>
          </p:cNvSpPr>
          <p:nvPr>
            <p:ph type="body" sz="quarter" idx="13"/>
          </p:nvPr>
        </p:nvSpPr>
        <p:spPr>
          <a:xfrm>
            <a:off x="2946400" y="787400"/>
            <a:ext cx="9120000" cy="288000"/>
          </a:xfrm>
        </p:spPr>
        <p:txBody>
          <a:bodyPr anchor="ctr"/>
          <a:lstStyle>
            <a:lvl1pPr>
              <a:buNone/>
              <a:defRPr sz="15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20431749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373" y="4221088"/>
            <a:ext cx="11329259" cy="151216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" b="1" spc="-75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0416483" y="6582141"/>
            <a:ext cx="1726604" cy="246133"/>
          </a:xfrm>
        </p:spPr>
        <p:txBody>
          <a:bodyPr/>
          <a:lstStyle>
            <a:lvl1pPr algn="r">
              <a:defRPr sz="9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825">
                <a:solidFill>
                  <a:schemeClr val="bg1"/>
                </a:solidFill>
              </a:defRPr>
            </a:lvl4pPr>
            <a:lvl5pPr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310112_R1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272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47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9403" y="2912968"/>
            <a:ext cx="10363200" cy="2172221"/>
          </a:xfrm>
        </p:spPr>
        <p:txBody>
          <a:bodyPr anchor="t">
            <a:normAutofit/>
          </a:bodyPr>
          <a:lstStyle>
            <a:lvl1pPr algn="l">
              <a:defRPr sz="2850" b="1" cap="none" spc="-75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19403" y="1700813"/>
            <a:ext cx="10363200" cy="1212155"/>
          </a:xfrm>
        </p:spPr>
        <p:txBody>
          <a:bodyPr anchor="b"/>
          <a:lstStyle>
            <a:lvl1pPr marL="0" indent="0">
              <a:buNone/>
              <a:defRPr sz="1500" spc="-75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81425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550" b="1" spc="-75" baseline="0">
                <a:solidFill>
                  <a:srgbClr val="00B05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550" b="1" spc="-75" baseline="0">
                <a:solidFill>
                  <a:srgbClr val="00B05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256472"/>
          </a:xfrm>
        </p:spPr>
        <p:txBody>
          <a:bodyPr/>
          <a:lstStyle>
            <a:lvl1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pc="-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0"/>
          </p:nvPr>
        </p:nvSpPr>
        <p:spPr>
          <a:xfrm>
            <a:off x="1679279" y="4960819"/>
            <a:ext cx="9903124" cy="1267454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Imagem 6"/>
          <p:cNvSpPr>
            <a:spLocks noGrp="1"/>
          </p:cNvSpPr>
          <p:nvPr>
            <p:ph type="pic" sz="quarter" idx="11"/>
          </p:nvPr>
        </p:nvSpPr>
        <p:spPr>
          <a:xfrm>
            <a:off x="608881" y="4960818"/>
            <a:ext cx="960000" cy="720000"/>
          </a:xfrm>
        </p:spPr>
        <p:txBody>
          <a:bodyPr>
            <a:normAutofit/>
          </a:bodyPr>
          <a:lstStyle>
            <a:lvl1pPr>
              <a:defRPr lang="pt-BR" sz="675" dirty="0"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2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9072429" y="274638"/>
            <a:ext cx="3119571" cy="6788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as Partes d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2488720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3"/>
          <p:cNvSpPr>
            <a:spLocks noGrp="1"/>
          </p:cNvSpPr>
          <p:nvPr>
            <p:ph sz="half" idx="10"/>
          </p:nvPr>
        </p:nvSpPr>
        <p:spPr>
          <a:xfrm>
            <a:off x="7280698" y="4167193"/>
            <a:ext cx="4301705" cy="1928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1"/>
          </p:nvPr>
        </p:nvSpPr>
        <p:spPr>
          <a:xfrm>
            <a:off x="6210300" y="4167188"/>
            <a:ext cx="960000" cy="720000"/>
          </a:xfrm>
        </p:spPr>
        <p:txBody>
          <a:bodyPr>
            <a:normAutofit/>
          </a:bodyPr>
          <a:lstStyle>
            <a:lvl1pPr>
              <a:defRPr lang="pt-BR" sz="675" dirty="0"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975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uas Partes d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3209557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3221966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3"/>
          <p:cNvSpPr>
            <a:spLocks noGrp="1"/>
          </p:cNvSpPr>
          <p:nvPr>
            <p:ph sz="half" idx="10"/>
          </p:nvPr>
        </p:nvSpPr>
        <p:spPr>
          <a:xfrm>
            <a:off x="1679279" y="4960819"/>
            <a:ext cx="9903124" cy="1267454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1"/>
          </p:nvPr>
        </p:nvSpPr>
        <p:spPr>
          <a:xfrm>
            <a:off x="608881" y="4960818"/>
            <a:ext cx="960000" cy="720000"/>
          </a:xfrm>
        </p:spPr>
        <p:txBody>
          <a:bodyPr>
            <a:normAutofit/>
          </a:bodyPr>
          <a:lstStyle>
            <a:lvl1pPr>
              <a:defRPr lang="pt-BR" sz="675" dirty="0"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0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uas Partes d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3683479"/>
            <a:ext cx="5384800" cy="2442684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41807"/>
          </a:xfrm>
        </p:spPr>
        <p:txBody>
          <a:bodyPr/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Conteúdo 3"/>
          <p:cNvSpPr>
            <a:spLocks noGrp="1"/>
          </p:cNvSpPr>
          <p:nvPr>
            <p:ph sz="half" idx="10"/>
          </p:nvPr>
        </p:nvSpPr>
        <p:spPr>
          <a:xfrm>
            <a:off x="1679280" y="1613774"/>
            <a:ext cx="4301705" cy="1928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lang="pt-BR" sz="1500" kern="1200" spc="-75" baseline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1"/>
          </p:nvPr>
        </p:nvSpPr>
        <p:spPr>
          <a:xfrm>
            <a:off x="608881" y="1613769"/>
            <a:ext cx="960000" cy="720000"/>
          </a:xfrm>
        </p:spPr>
        <p:txBody>
          <a:bodyPr>
            <a:normAutofit/>
          </a:bodyPr>
          <a:lstStyle>
            <a:lvl1pPr>
              <a:defRPr lang="pt-BR" sz="675" dirty="0"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7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112829" y="274638"/>
            <a:ext cx="2079171" cy="45244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endParaRPr lang="pt-BR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9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37253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682" r:id="rId15"/>
    <p:sldLayoutId id="2147483649" r:id="rId16"/>
    <p:sldLayoutId id="2147483874" r:id="rId17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spcBef>
          <a:spcPct val="0"/>
        </a:spcBef>
        <a:buNone/>
        <a:defRPr sz="2550" b="1" kern="1200" spc="-75" baseline="0">
          <a:solidFill>
            <a:srgbClr val="00B05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36922" indent="-136922" algn="l" defTabSz="685800" rtl="0" eaLnBrk="1" latinLnBrk="0" hangingPunct="1">
        <a:spcBef>
          <a:spcPct val="20000"/>
        </a:spcBef>
        <a:buClr>
          <a:srgbClr val="037336"/>
        </a:buClr>
        <a:buSzPct val="80000"/>
        <a:buFont typeface="Calibri" pitchFamily="34" charset="0"/>
        <a:buChar char="»"/>
        <a:defRPr sz="2250" kern="1200" spc="-75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70297" indent="-127397" algn="l" defTabSz="685800" rtl="0" eaLnBrk="1" latinLnBrk="0" hangingPunct="1">
        <a:spcBef>
          <a:spcPts val="300"/>
        </a:spcBef>
        <a:buClr>
          <a:srgbClr val="037336"/>
        </a:buClr>
        <a:buSzPct val="70000"/>
        <a:buFont typeface="Calibri" pitchFamily="34" charset="0"/>
        <a:buChar char="»"/>
        <a:defRPr sz="1950" kern="1200" spc="-75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spc="-75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spc="-75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 spc="-75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5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9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emf"/><Relationship Id="rId5" Type="http://schemas.openxmlformats.org/officeDocument/2006/relationships/image" Target="../media/image172.emf"/><Relationship Id="rId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emf"/><Relationship Id="rId5" Type="http://schemas.openxmlformats.org/officeDocument/2006/relationships/image" Target="../media/image172.emf"/><Relationship Id="rId4" Type="http://schemas.openxmlformats.org/officeDocument/2006/relationships/image" Target="../media/image17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emf"/><Relationship Id="rId5" Type="http://schemas.openxmlformats.org/officeDocument/2006/relationships/image" Target="../media/image172.emf"/><Relationship Id="rId4" Type="http://schemas.openxmlformats.org/officeDocument/2006/relationships/image" Target="../media/image171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2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5.JP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5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4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0.JP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H32KmjMFt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bWqestdqvs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107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emf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UCz33G4RxM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41.png"/><Relationship Id="rId4" Type="http://schemas.microsoft.com/office/2007/relationships/hdphoto" Target="../media/hdphoto4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lu048371\Desktop\Logo ITEC + complemento norm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2" y="5213180"/>
            <a:ext cx="1428717" cy="7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3829721" y="4399165"/>
            <a:ext cx="4532560" cy="486053"/>
          </a:xfrm>
        </p:spPr>
        <p:txBody>
          <a:bodyPr>
            <a:noAutofit/>
          </a:bodyPr>
          <a:lstStyle/>
          <a:p>
            <a:pPr algn="ctr"/>
            <a:r>
              <a:rPr lang="pt-BR" sz="2100" spc="225" dirty="0">
                <a:solidFill>
                  <a:schemeClr val="tx1"/>
                </a:solidFill>
                <a:latin typeface="Tw Cen MT Condensed" pitchFamily="34" charset="0"/>
              </a:rPr>
              <a:t>Instrutor: </a:t>
            </a:r>
            <a:r>
              <a:rPr lang="pt-BR" sz="2100" spc="225" dirty="0" smtClean="0">
                <a:solidFill>
                  <a:schemeClr val="tx1"/>
                </a:solidFill>
                <a:latin typeface="Tw Cen MT Condensed" pitchFamily="34" charset="0"/>
              </a:rPr>
              <a:t>Fabricio Araujo</a:t>
            </a:r>
            <a:endParaRPr lang="pt-BR" sz="2100" spc="225" dirty="0">
              <a:solidFill>
                <a:schemeClr val="tx1"/>
              </a:solidFill>
              <a:latin typeface="Tw Cen MT Condensed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279578" y="157932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-225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CERTIFICAÇÃO EM REDES GPON </a:t>
            </a:r>
            <a:endParaRPr lang="pt-BR" sz="4800" b="1" spc="-22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9" y="2190306"/>
            <a:ext cx="7477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xpertbeacon.com/sites/default/files/boost_savings_and_reduce_everyday_costs_by_making_small_changes_in_spen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8" y="856853"/>
            <a:ext cx="7734748" cy="51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3"/>
          <p:cNvSpPr txBox="1">
            <a:spLocks/>
          </p:cNvSpPr>
          <p:nvPr/>
        </p:nvSpPr>
        <p:spPr>
          <a:xfrm>
            <a:off x="8037074" y="1756141"/>
            <a:ext cx="2955471" cy="21525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b="1" dirty="0">
                <a:solidFill>
                  <a:srgbClr val="009900"/>
                </a:solidFill>
              </a:rPr>
              <a:t>Reduza 50% </a:t>
            </a:r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de custos em projetos de fibra óptica de longa distâncias</a:t>
            </a:r>
            <a:endParaRPr lang="pt-BR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725251" y="4137282"/>
            <a:ext cx="1447593" cy="1447593"/>
            <a:chOff x="2454013" y="2555026"/>
            <a:chExt cx="1930123" cy="1930123"/>
          </a:xfrm>
        </p:grpSpPr>
        <p:sp>
          <p:nvSpPr>
            <p:cNvPr id="10" name="Elipse 9"/>
            <p:cNvSpPr/>
            <p:nvPr/>
          </p:nvSpPr>
          <p:spPr>
            <a:xfrm>
              <a:off x="2454013" y="2555026"/>
              <a:ext cx="1930123" cy="1930123"/>
            </a:xfrm>
            <a:prstGeom prst="ellipse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25"/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7636" y="2744138"/>
              <a:ext cx="1442879" cy="1230245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26" y="4193838"/>
            <a:ext cx="2123837" cy="1334478"/>
          </a:xfrm>
          <a:prstGeom prst="rect">
            <a:avLst/>
          </a:prstGeom>
        </p:spPr>
      </p:pic>
      <p:sp>
        <p:nvSpPr>
          <p:cNvPr id="9" name="Título 3"/>
          <p:cNvSpPr txBox="1">
            <a:spLocks/>
          </p:cNvSpPr>
          <p:nvPr/>
        </p:nvSpPr>
        <p:spPr>
          <a:xfrm>
            <a:off x="615974" y="1133857"/>
            <a:ext cx="5624043" cy="1786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Módulos </a:t>
            </a:r>
            <a:r>
              <a:rPr lang="pt-BR" sz="3600" b="1" dirty="0" err="1">
                <a:solidFill>
                  <a:srgbClr val="009900"/>
                </a:solidFill>
              </a:rPr>
              <a:t>Mini-GBIC</a:t>
            </a:r>
            <a:endParaRPr lang="pt-BR" sz="3600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395700" y="712947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err="1">
                <a:latin typeface="Tw Cen MT Condensed" panose="020B0604020202020204" charset="0"/>
              </a:rPr>
              <a:t>Espinada</a:t>
            </a:r>
            <a:endParaRPr lang="pt-BR" sz="7200" b="1" dirty="0">
              <a:latin typeface="Tw Cen MT Condensed" panose="020B060402020202020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475820" y="4256581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latin typeface="Tw Cen MT Condensed" panose="020B0604020202020204" charset="0"/>
              </a:rPr>
              <a:t>Optiloop</a:t>
            </a:r>
            <a:r>
              <a:rPr lang="pt-BR" sz="3000" b="1" dirty="0">
                <a:latin typeface="Tw Cen MT Condensed" panose="020B0604020202020204" charset="0"/>
              </a:rPr>
              <a:t> Gota</a:t>
            </a:r>
          </a:p>
        </p:txBody>
      </p:sp>
      <p:pic>
        <p:nvPicPr>
          <p:cNvPr id="10" name="Picture 2" descr="http://www.arjcompany.com.br/Fotos/OPTLOOP-OPT10.jpg"/>
          <p:cNvPicPr>
            <a:picLocks noChangeAspect="1" noChangeArrowheads="1"/>
          </p:cNvPicPr>
          <p:nvPr/>
        </p:nvPicPr>
        <p:blipFill>
          <a:blip r:embed="rId2" cstate="print"/>
          <a:srcRect r="21204"/>
          <a:stretch>
            <a:fillRect/>
          </a:stretch>
        </p:blipFill>
        <p:spPr bwMode="auto">
          <a:xfrm>
            <a:off x="3459707" y="1890189"/>
            <a:ext cx="1621631" cy="205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www.arjcompany.com.br/Fotos/OPTLOOP-OPT10.jpg"/>
          <p:cNvPicPr>
            <a:picLocks noChangeAspect="1" noChangeArrowheads="1"/>
          </p:cNvPicPr>
          <p:nvPr/>
        </p:nvPicPr>
        <p:blipFill>
          <a:blip r:embed="rId2" cstate="print"/>
          <a:srcRect l="54895" t="68247" r="3528" b="7414"/>
          <a:stretch>
            <a:fillRect/>
          </a:stretch>
        </p:blipFill>
        <p:spPr bwMode="auto">
          <a:xfrm>
            <a:off x="6630508" y="2464036"/>
            <a:ext cx="2366261" cy="138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18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1919536" y="1628800"/>
            <a:ext cx="8496944" cy="1134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6922" indent="-136922" algn="l" defTabSz="6858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Calibri" pitchFamily="34" charset="0"/>
              <a:buChar char="»"/>
              <a:defRPr sz="2250" kern="1200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70297" indent="-127397" algn="l" defTabSz="685800" rtl="0" eaLnBrk="1" latinLnBrk="0" hangingPunct="1">
              <a:spcBef>
                <a:spcPts val="300"/>
              </a:spcBef>
              <a:buClr>
                <a:srgbClr val="037336"/>
              </a:buClr>
              <a:buSzPct val="70000"/>
              <a:buFont typeface="Calibri" pitchFamily="34" charset="0"/>
              <a:buChar char="»"/>
              <a:defRPr sz="1950" kern="1200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8625" spc="-300" dirty="0">
                <a:solidFill>
                  <a:srgbClr val="037336"/>
                </a:solidFill>
                <a:latin typeface="Tw Cen MT Condensed" pitchFamily="34" charset="0"/>
              </a:rPr>
              <a:t>FERRAMENTAS E EQUIPAMENTOS</a:t>
            </a:r>
          </a:p>
        </p:txBody>
      </p:sp>
    </p:spTree>
    <p:extLst>
      <p:ext uri="{BB962C8B-B14F-4D97-AF65-F5344CB8AC3E}">
        <p14:creationId xmlns:p14="http://schemas.microsoft.com/office/powerpoint/2010/main" val="356130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Decapador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circular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700809"/>
            <a:ext cx="5616624" cy="4212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1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Tesoura para </a:t>
            </a:r>
            <a:r>
              <a:rPr lang="pt-BR" sz="9600" spc="-600" dirty="0" smtClean="0">
                <a:solidFill>
                  <a:srgbClr val="037336"/>
                </a:solidFill>
                <a:latin typeface="Tw Cen MT Condensed" pitchFamily="34" charset="0"/>
              </a:rPr>
              <a:t>kevlar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5192" flipH="1" flipV="1">
            <a:off x="3323692" y="1565853"/>
            <a:ext cx="5544616" cy="4158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3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Alicate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decapador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de fibra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54" y="1676798"/>
            <a:ext cx="6109692" cy="4582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Clivador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para fibras ópticas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16" y="1484784"/>
            <a:ext cx="4687168" cy="46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9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Máquina de fusão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" b="99819" l="706" r="992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681">
            <a:off x="3143672" y="1916832"/>
            <a:ext cx="4903832" cy="4095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9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9"/>
            <a:ext cx="8208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Carretel para limpeza de conectores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87" y="3212976"/>
            <a:ext cx="38404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9"/>
            <a:ext cx="8208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Caneta para limpeza de conectores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45" y="1843634"/>
            <a:ext cx="6530313" cy="489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5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Power meter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9" b="95641" l="9916" r="89874">
                        <a14:foregroundMark x1="40852" y1="5102" x2="40852" y2="5102"/>
                        <a14:foregroundMark x1="40712" y1="3170" x2="40712" y2="3170"/>
                        <a14:foregroundMark x1="37081" y1="10104" x2="37081" y2="10104"/>
                        <a14:foregroundMark x1="37709" y1="5349" x2="37709" y2="5349"/>
                        <a14:foregroundMark x1="41411" y1="9064" x2="41411" y2="9064"/>
                        <a14:foregroundMark x1="36941" y1="6290" x2="36941" y2="6290"/>
                        <a14:foregroundMark x1="34497" y1="9708" x2="34497" y2="9708"/>
                        <a14:foregroundMark x1="40223" y1="2427" x2="40223" y2="2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89" y="1939622"/>
            <a:ext cx="2980225" cy="4201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1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310185" y="836713"/>
            <a:ext cx="6197600" cy="50405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196" name="Picture 3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61" y="4659661"/>
            <a:ext cx="153511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C:\Users\br001636\Desktop\SG 800 C_perspectiva esquer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49" y="3467447"/>
            <a:ext cx="14509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6694861" y="1196752"/>
            <a:ext cx="3529013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8199" name="Picture 359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4" y="4662836"/>
            <a:ext cx="15843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773" y="4653311"/>
            <a:ext cx="15430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519736" y="5161310"/>
            <a:ext cx="1814513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2400 QR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518399" y="5161310"/>
            <a:ext cx="1881187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2400 QR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513885" y="5161310"/>
            <a:ext cx="1881188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2620 QR</a:t>
            </a:r>
          </a:p>
        </p:txBody>
      </p:sp>
      <p:pic>
        <p:nvPicPr>
          <p:cNvPr id="8204" name="Picture 2" descr="S:\Mkt_Comunicação\BANCO DE IMAGENS\INET\Redes com fio\SWITCHES\SF 800 Q +\BAIXA\sf_800_q_+_persp_es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10" y="2176811"/>
            <a:ext cx="1244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2" descr="S:\Mkt_Comunicação\BANCO DE IMAGENS\INET\Redes com fio\SWITCHES\SF 800 Q +\BAIXA\sf_800_q_+_persp_es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61" y="2178398"/>
            <a:ext cx="12430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2522911" y="2811810"/>
            <a:ext cx="1674813" cy="50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800 Q+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524749" y="2811810"/>
            <a:ext cx="2079625" cy="50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800 VLAN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535861" y="4057997"/>
            <a:ext cx="1471613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800 C</a:t>
            </a:r>
          </a:p>
        </p:txBody>
      </p:sp>
      <p:pic>
        <p:nvPicPr>
          <p:cNvPr id="8209" name="Picture 5" descr="C:\Users\br001636\Desktop\SG 800 C_perspectiva esquer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36" y="3470622"/>
            <a:ext cx="14509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2532436" y="4078635"/>
            <a:ext cx="1603375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1600 D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377723" y="224263"/>
            <a:ext cx="4324350" cy="60007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300" b="1" spc="-113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NÃO GERENCIÁVEIS’</a:t>
            </a:r>
            <a:endParaRPr lang="pt-BR" sz="3300" spc="-113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ttp://blog.alertaemprego.pt/wp-content/uploads/sites/3/2013/08/emigrar-para-o-brasil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39" y="2208777"/>
            <a:ext cx="355645" cy="2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http://blog.alertaemprego.pt/wp-content/uploads/sites/3/2013/08/emigrar-para-o-brasil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089" y="2214875"/>
            <a:ext cx="355645" cy="24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Imagem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460" y="2937545"/>
            <a:ext cx="11255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9" name="Picture 6" descr="C:\Users\di049126\Desktop\Diego\Selos\selo_QoS_v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85" y="3139157"/>
            <a:ext cx="9779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0" name="Imagem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24" y="1165581"/>
            <a:ext cx="153987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026127" y="2551543"/>
            <a:ext cx="995066" cy="598817"/>
            <a:chOff x="5377134" y="2146504"/>
            <a:chExt cx="995066" cy="598817"/>
          </a:xfrm>
        </p:grpSpPr>
        <p:pic>
          <p:nvPicPr>
            <p:cNvPr id="27" name="Picture 6" descr="https://encrypted-tbn0.gstatic.com/images?q=tbn:ANd9GcTf89THTvbDzwP1LZQpDdGZXkOu1yhxysYOpeIXu0mUaP3VZvid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6" t="-1796"/>
            <a:stretch/>
          </p:blipFill>
          <p:spPr bwMode="auto">
            <a:xfrm>
              <a:off x="5377134" y="2409193"/>
              <a:ext cx="995066" cy="33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" descr="https://encrypted-tbn0.gstatic.com/images?q=tbn:ANd9GcTf89THTvbDzwP1LZQpDdGZXkOu1yhxysYOpeIXu0mUaP3VZvid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40" b="2247"/>
            <a:stretch/>
          </p:blipFill>
          <p:spPr bwMode="auto">
            <a:xfrm>
              <a:off x="5422454" y="2146504"/>
              <a:ext cx="877738" cy="32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CaixaDeTexto 27"/>
          <p:cNvSpPr txBox="1"/>
          <p:nvPr/>
        </p:nvSpPr>
        <p:spPr>
          <a:xfrm>
            <a:off x="2469971" y="1517109"/>
            <a:ext cx="1123641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500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471809" y="1517109"/>
            <a:ext cx="1190967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500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36" y="955220"/>
            <a:ext cx="1132523" cy="5473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99" y="983966"/>
            <a:ext cx="1245775" cy="6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2542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OTDR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12" y="1844824"/>
            <a:ext cx="5800576" cy="39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520184" y="-99247"/>
            <a:ext cx="3151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EXERCÍCIO 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631505" y="1268761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Como é chamado o passivo responsável pela divisão do sinal óptico proveniente da OLT?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31505" y="263691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Que equipamento tem como principal função acomodar fusões de fibras em </a:t>
            </a:r>
            <a:r>
              <a:rPr lang="pt-BR" sz="2400" dirty="0" err="1">
                <a:latin typeface="Segoe UI Semibold" panose="020B0702040204020203" pitchFamily="34" charset="0"/>
              </a:rPr>
              <a:t>rack’s</a:t>
            </a:r>
            <a:r>
              <a:rPr lang="pt-BR" sz="2400" dirty="0">
                <a:latin typeface="Segoe UI Semibold" panose="020B0702040204020203" pitchFamily="34" charset="0"/>
              </a:rPr>
              <a:t>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31506" y="407707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Qual a principal diferença no polimento de conectores do tipo APC e UPC?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75521" y="2147666"/>
            <a:ext cx="26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Splitter</a:t>
            </a:r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 Óptico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804972" y="3495492"/>
            <a:ext cx="514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DIO (Distribuidor Interno Óptico)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775520" y="4984755"/>
            <a:ext cx="366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Ângulo de polimento. </a:t>
            </a:r>
          </a:p>
        </p:txBody>
      </p:sp>
    </p:spTree>
    <p:extLst>
      <p:ext uri="{BB962C8B-B14F-4D97-AF65-F5344CB8AC3E}">
        <p14:creationId xmlns:p14="http://schemas.microsoft.com/office/powerpoint/2010/main" val="25031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3179676" y="1993092"/>
            <a:ext cx="7749480" cy="1134126"/>
          </a:xfrm>
        </p:spPr>
        <p:txBody>
          <a:bodyPr>
            <a:noAutofit/>
          </a:bodyPr>
          <a:lstStyle/>
          <a:p>
            <a:pPr algn="l"/>
            <a:r>
              <a:rPr lang="pt-BR" sz="8625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EQUIPAMENTOS  ATIVOS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449709" y="1333545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5</a:t>
            </a:r>
          </a:p>
        </p:txBody>
      </p:sp>
    </p:spTree>
    <p:extLst>
      <p:ext uri="{BB962C8B-B14F-4D97-AF65-F5344CB8AC3E}">
        <p14:creationId xmlns:p14="http://schemas.microsoft.com/office/powerpoint/2010/main" val="254666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79476" y="31553"/>
            <a:ext cx="943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OLT (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Optical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Line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Termination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57016" y="1700810"/>
            <a:ext cx="349091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Equipamento concentrador 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Composto por 1 ou mais interfaces GPON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Mescla a tecnologia Ethernet com a GPON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3789041"/>
            <a:ext cx="4685104" cy="1155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2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315416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OLT 8820 G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2"/>
            <a:ext cx="7632848" cy="936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06735" y="2654872"/>
            <a:ext cx="7477497" cy="300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3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 Portas GPON</a:t>
            </a:r>
          </a:p>
          <a:p>
            <a:pPr lvl="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Até 512 usuários triple play</a:t>
            </a:r>
          </a:p>
          <a:p>
            <a:pPr lvl="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Portas 10 Gigabit</a:t>
            </a:r>
          </a:p>
          <a:p>
            <a:pPr lvl="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Manual de configuração em português</a:t>
            </a:r>
          </a:p>
        </p:txBody>
      </p:sp>
      <p:sp>
        <p:nvSpPr>
          <p:cNvPr id="8" name="Retângulo 7"/>
          <p:cNvSpPr/>
          <p:nvPr/>
        </p:nvSpPr>
        <p:spPr>
          <a:xfrm>
            <a:off x="5859548" y="2491522"/>
            <a:ext cx="7304315" cy="34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pt-BR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Configuração de Alarmes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pt-BR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VLAN (IEEE802.1q)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Rapid Spanning Tree RSTP (IEEE802.1w)</a:t>
            </a:r>
            <a:endParaRPr lang="pt-BR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pt-BR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IGMPv2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Link Aggregation e LACP (IEEE802.3ad)</a:t>
            </a:r>
            <a:endParaRPr lang="pt-BR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pt-BR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Servidor DHCP (RFC 2131, 2132)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Autenticação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RADIUS</a:t>
            </a:r>
            <a:endParaRPr lang="pt-BR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pt-BR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Gerência por Linha de Comando (CLI) </a:t>
            </a:r>
          </a:p>
        </p:txBody>
      </p:sp>
    </p:spTree>
    <p:extLst>
      <p:ext uri="{BB962C8B-B14F-4D97-AF65-F5344CB8AC3E}">
        <p14:creationId xmlns:p14="http://schemas.microsoft.com/office/powerpoint/2010/main" val="36573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31152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ONU (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Optical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Network Unit)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91545" y="1700809"/>
            <a:ext cx="349091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Ativo instalado na terminação do cliente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Utilizado em aplicações do tipo FTTC e FTTB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Funciona como uma bridge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9" y="3212977"/>
            <a:ext cx="4044763" cy="1584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4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165882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ONU 110G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18" y="2978132"/>
            <a:ext cx="4063777" cy="1483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91344" y="2413329"/>
            <a:ext cx="8596994" cy="2506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3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Segoe UI Light" panose="020B0502040204020203" pitchFamily="34" charset="0"/>
              <a:buChar char="»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 Porta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Gigabit Ethernet 10/100/1000 Mbps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Operação em modo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Bridge</a:t>
            </a:r>
          </a:p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Triple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Play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QoS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(IEEE802.1p)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VLAN (IEE802.1q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VLAN </a:t>
            </a:r>
            <a:r>
              <a:rPr lang="pt-BR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stacking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QinQ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IPTV (IGMP Multicast, IGMP Snooping)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83432" y="-135018"/>
            <a:ext cx="102251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ONT (</a:t>
            </a:r>
            <a:r>
              <a:rPr lang="pt-BR" sz="8800" spc="-600" dirty="0" err="1">
                <a:solidFill>
                  <a:srgbClr val="037336"/>
                </a:solidFill>
                <a:latin typeface="Tw Cen MT Condensed" pitchFamily="34" charset="0"/>
              </a:rPr>
              <a:t>Optical</a:t>
            </a:r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 Network </a:t>
            </a:r>
            <a:r>
              <a:rPr lang="pt-BR" sz="8800" spc="-600" dirty="0" err="1">
                <a:solidFill>
                  <a:srgbClr val="037336"/>
                </a:solidFill>
                <a:latin typeface="Tw Cen MT Condensed" pitchFamily="34" charset="0"/>
              </a:rPr>
              <a:t>Termination</a:t>
            </a:r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91545" y="1357512"/>
            <a:ext cx="3490913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Equipamento utilizado comumente na casa do assinante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Pode ser utilizado como roteador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Existem modelos com interface FXS 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Wirelles</a:t>
            </a: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62" y="3404252"/>
            <a:ext cx="5221108" cy="1479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6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927648" y="-315416"/>
            <a:ext cx="6336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400" spc="-600" dirty="0">
                <a:solidFill>
                  <a:srgbClr val="037336"/>
                </a:solidFill>
                <a:latin typeface="Tw Cen MT Condensed" pitchFamily="34" charset="0"/>
              </a:rPr>
              <a:t>ONT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1420 </a:t>
            </a:r>
            <a:r>
              <a:rPr lang="pt-BR" sz="9600" spc="-600" dirty="0" smtClean="0">
                <a:solidFill>
                  <a:srgbClr val="037336"/>
                </a:solidFill>
                <a:latin typeface="Tw Cen MT Condensed" pitchFamily="34" charset="0"/>
              </a:rPr>
              <a:t>G / 142 NG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-7673" y="2261957"/>
            <a:ext cx="7536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Roteamento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 Firewall (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PPPoE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NAT/NAPT, 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Servidor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DNS e DHCP)</a:t>
            </a:r>
            <a:endParaRPr lang="pt-B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Triple Play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QoS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(IEEE802.1p)</a:t>
            </a:r>
            <a:endParaRPr lang="pt-BR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12 </a:t>
            </a:r>
            <a:r>
              <a:rPr lang="pt-BR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VLANs</a:t>
            </a: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por porta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Suporte a 4.000 endereços </a:t>
            </a:r>
            <a:r>
              <a:rPr lang="pt-B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</a:t>
            </a:r>
            <a:endParaRPr lang="pt-B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SIP (RCF 3261)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VAD (Detecção de Atividade de Voz) e CNI (Inserção de Ruído de Conforto)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Cancelamento de eco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Identificação de chamadas, chamada em espera, encaminhamento de chamada, chamada em conferência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Video Multicast (IGMP v2/v3 Snooping)</a:t>
            </a:r>
          </a:p>
          <a:p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97" y="1009302"/>
            <a:ext cx="6926406" cy="121905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7902828" y="2295311"/>
            <a:ext cx="39462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40385" algn="l"/>
                <a:tab pos="900430" algn="l"/>
                <a:tab pos="1260475" algn="l"/>
                <a:tab pos="1620520" algn="l"/>
                <a:tab pos="1980565" algn="l"/>
                <a:tab pos="2340610" algn="l"/>
                <a:tab pos="2700655" algn="l"/>
                <a:tab pos="3060700" algn="l"/>
                <a:tab pos="3420745" algn="l"/>
                <a:tab pos="3780790" algn="l"/>
                <a:tab pos="4140835" algn="l"/>
                <a:tab pos="4500880" algn="l"/>
                <a:tab pos="4860925" algn="l"/>
                <a:tab pos="5220970" algn="l"/>
                <a:tab pos="5581015" algn="l"/>
                <a:tab pos="5941060" algn="l"/>
                <a:tab pos="6301105" algn="l"/>
              </a:tabLst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802.11 b/g/n Wi-Fi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40385" algn="l"/>
                <a:tab pos="900430" algn="l"/>
                <a:tab pos="1260475" algn="l"/>
                <a:tab pos="1620520" algn="l"/>
                <a:tab pos="1980565" algn="l"/>
                <a:tab pos="2340610" algn="l"/>
                <a:tab pos="2700655" algn="l"/>
                <a:tab pos="3060700" algn="l"/>
                <a:tab pos="3420745" algn="l"/>
                <a:tab pos="3780790" algn="l"/>
                <a:tab pos="4140835" algn="l"/>
                <a:tab pos="4500880" algn="l"/>
                <a:tab pos="4860925" algn="l"/>
                <a:tab pos="5220970" algn="l"/>
                <a:tab pos="5581015" algn="l"/>
                <a:tab pos="5941060" algn="l"/>
                <a:tab pos="6301105" algn="l"/>
              </a:tabLst>
            </a:pP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Antena integrada </a:t>
            </a:r>
            <a:r>
              <a:rPr lang="pt-BR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MiMo</a:t>
            </a:r>
            <a:r>
              <a:rPr lang="pt-B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2x2 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40385" algn="l"/>
                <a:tab pos="900430" algn="l"/>
                <a:tab pos="1260475" algn="l"/>
                <a:tab pos="1620520" algn="l"/>
                <a:tab pos="1980565" algn="l"/>
                <a:tab pos="2340610" algn="l"/>
                <a:tab pos="2700655" algn="l"/>
                <a:tab pos="3060700" algn="l"/>
                <a:tab pos="3420745" algn="l"/>
                <a:tab pos="3780790" algn="l"/>
                <a:tab pos="4140835" algn="l"/>
                <a:tab pos="4500880" algn="l"/>
                <a:tab pos="4860925" algn="l"/>
                <a:tab pos="5220970" algn="l"/>
                <a:tab pos="5581015" algn="l"/>
                <a:tab pos="5941060" algn="l"/>
                <a:tab pos="6301105" algn="l"/>
              </a:tabLst>
            </a:pPr>
            <a:r>
              <a:rPr lang="pt-BR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Suporta 4 SSID separados por </a:t>
            </a:r>
            <a:r>
              <a:rPr lang="pt-BR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VLAN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540385" algn="l"/>
                <a:tab pos="900430" algn="l"/>
                <a:tab pos="1260475" algn="l"/>
                <a:tab pos="1620520" algn="l"/>
                <a:tab pos="1980565" algn="l"/>
                <a:tab pos="2340610" algn="l"/>
                <a:tab pos="2700655" algn="l"/>
                <a:tab pos="3060700" algn="l"/>
                <a:tab pos="3420745" algn="l"/>
                <a:tab pos="3780790" algn="l"/>
                <a:tab pos="4140835" algn="l"/>
                <a:tab pos="4500880" algn="l"/>
                <a:tab pos="4860925" algn="l"/>
                <a:tab pos="5220970" algn="l"/>
                <a:tab pos="5581015" algn="l"/>
                <a:tab pos="5941060" algn="l"/>
                <a:tab pos="6301105" algn="l"/>
              </a:tabLst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Manual de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configuração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português</a:t>
            </a:r>
            <a:endParaRPr lang="pt-BR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tabLst>
                <a:tab pos="540385" algn="l"/>
                <a:tab pos="900430" algn="l"/>
                <a:tab pos="1260475" algn="l"/>
                <a:tab pos="1620520" algn="l"/>
                <a:tab pos="1980565" algn="l"/>
                <a:tab pos="2340610" algn="l"/>
                <a:tab pos="2700655" algn="l"/>
                <a:tab pos="3060700" algn="l"/>
                <a:tab pos="3420745" algn="l"/>
                <a:tab pos="3780790" algn="l"/>
                <a:tab pos="4140835" algn="l"/>
                <a:tab pos="4500880" algn="l"/>
                <a:tab pos="4860925" algn="l"/>
                <a:tab pos="5220970" algn="l"/>
                <a:tab pos="5581015" algn="l"/>
                <a:tab pos="5941060" algn="l"/>
                <a:tab pos="6301105" algn="l"/>
              </a:tabLst>
            </a:pPr>
            <a:endParaRPr lang="pt-BR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221515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SFP GPON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91545" y="1430779"/>
            <a:ext cx="4046647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Responsável por converter o sinal GPON (óptico) em elétrico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Suporte a taxas de 2,5Gbps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1,25Gbps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upstream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Padrão ITU-T G984.2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99" y="1916832"/>
            <a:ext cx="3513950" cy="3513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852739" y="464295"/>
            <a:ext cx="3546475" cy="5516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935289" y="5285532"/>
            <a:ext cx="1931987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2404 MR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33700" y="2851894"/>
            <a:ext cx="1930400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1002 MR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32114" y="4109194"/>
            <a:ext cx="1863725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SF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2842 MR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928939" y="1423144"/>
            <a:ext cx="1931987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700" b="1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SG</a:t>
            </a:r>
            <a:r>
              <a:rPr lang="pt-BR" sz="2700" spc="-113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5200 MR</a:t>
            </a:r>
          </a:p>
        </p:txBody>
      </p:sp>
      <p:pic>
        <p:nvPicPr>
          <p:cNvPr id="9224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3604369"/>
            <a:ext cx="23987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4790233"/>
            <a:ext cx="23987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2" descr="C:\Users\hu048839\Desktop\SG1002MR\sg_1002_mr_pers_dir_cab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9" y="2034332"/>
            <a:ext cx="1978025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2" descr="S:\Mkt_Comunicação\BANCO DE IMAGENS\INET\Redes com fio\SWITCHES\SG 5200 MR\BAIXA\sg_5200_persp_es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648445"/>
            <a:ext cx="3225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" descr="C:\Users\di049126\Desktop\Diego\Selos\selo_3_anos_garant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828" y="4760616"/>
            <a:ext cx="11445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3" descr="C:\Users\di049126\Desktop\Diego\Selos\selo_produto_que_fala_sua_lingu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03" y="1988840"/>
            <a:ext cx="102870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4" descr="C:\Users\di049126\Desktop\Diego\Selos\selo_Spanning_Tre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54" y="3338215"/>
            <a:ext cx="117157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5" descr="C:\Users\di049126\Desktop\Diego\Selos\selo_vla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03" y="3284241"/>
            <a:ext cx="1074738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6" descr="C:\Users\di049126\Desktop\Diego\Selos\selo_QoS_v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41" y="2076152"/>
            <a:ext cx="976312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7" descr="C:\Users\di049126\Desktop\Diego\Selos\selo_anatel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41" y="4814591"/>
            <a:ext cx="9779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Elipse 25"/>
          <p:cNvSpPr/>
          <p:nvPr/>
        </p:nvSpPr>
        <p:spPr>
          <a:xfrm>
            <a:off x="4471988" y="116633"/>
            <a:ext cx="1554162" cy="803275"/>
          </a:xfrm>
          <a:prstGeom prst="ellipse">
            <a:avLst/>
          </a:prstGeom>
          <a:solidFill>
            <a:srgbClr val="EA372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 Benefício</a:t>
            </a:r>
          </a:p>
        </p:txBody>
      </p:sp>
      <p:pic>
        <p:nvPicPr>
          <p:cNvPr id="20" name="Picture 2" descr="R:\Itec\2012\ADMINISTRATIVO\LUIS\Design Resources\Logo intelbras\Marca Intelbras\Imagem\Intelbras_pret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1" y="6453189"/>
            <a:ext cx="9810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6399214" y="209528"/>
            <a:ext cx="4268787" cy="61741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300" b="1" spc="-113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GERENCIÁVEIS</a:t>
            </a:r>
            <a:endParaRPr lang="pt-BR" sz="3300" spc="-113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0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99392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KPSD 1120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87489" y="1466968"/>
            <a:ext cx="4210994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Sistema óptico Classe B+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Potencia de 1,5 a 5dBm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Taxa de transferência de 2,488Gbps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1,244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82" y="1844824"/>
            <a:ext cx="4137924" cy="4137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0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57871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Módulo XFP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63553" y="1511790"/>
            <a:ext cx="3490913" cy="373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Responsável pela conversão do sinal óptico em elétrico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Capacidade de 10Gbps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Padrão IEE 802.3ae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39" y="1637914"/>
            <a:ext cx="3479540" cy="3479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7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95715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XFP KTS 2110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65030" y="1473946"/>
            <a:ext cx="3814946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Capacidade 10Gbps padrão 10G BASE LR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Potencia de -6 a -1dBm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Sensibilidade de recepção máxima 0,5dBm                   mínima -14dBm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1" y="1688927"/>
            <a:ext cx="3941545" cy="3941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22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221260" y="1993092"/>
            <a:ext cx="7749480" cy="1134126"/>
          </a:xfrm>
        </p:spPr>
        <p:txBody>
          <a:bodyPr>
            <a:noAutofit/>
          </a:bodyPr>
          <a:lstStyle/>
          <a:p>
            <a:r>
              <a:rPr lang="pt-BR" sz="8625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PROJETOS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449709" y="1333545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6</a:t>
            </a:r>
          </a:p>
        </p:txBody>
      </p:sp>
    </p:spTree>
    <p:extLst>
      <p:ext uri="{BB962C8B-B14F-4D97-AF65-F5344CB8AC3E}">
        <p14:creationId xmlns:p14="http://schemas.microsoft.com/office/powerpoint/2010/main" val="5124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162880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Orçamento de Potência</a:t>
            </a:r>
          </a:p>
        </p:txBody>
      </p:sp>
    </p:spTree>
    <p:extLst>
      <p:ext uri="{BB962C8B-B14F-4D97-AF65-F5344CB8AC3E}">
        <p14:creationId xmlns:p14="http://schemas.microsoft.com/office/powerpoint/2010/main" val="14974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991544" y="1106745"/>
            <a:ext cx="820891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50" spc="-600" dirty="0">
                <a:solidFill>
                  <a:srgbClr val="037336"/>
                </a:solidFill>
                <a:latin typeface="Tw Cen MT Condensed" pitchFamily="34" charset="0"/>
              </a:rPr>
              <a:t>Link Power Budget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6124" y="3835573"/>
            <a:ext cx="3539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Tw Cen MT Condensed" panose="020B0604020202020204" charset="0"/>
              </a:rPr>
              <a:t>OP = </a:t>
            </a:r>
            <a:r>
              <a:rPr lang="pt-BR" sz="6000" dirty="0" err="1">
                <a:latin typeface="Tw Cen MT Condensed" panose="020B0604020202020204" charset="0"/>
              </a:rPr>
              <a:t>Ptx</a:t>
            </a:r>
            <a:r>
              <a:rPr lang="pt-BR" sz="6000" dirty="0">
                <a:latin typeface="Tw Cen MT Condensed" panose="020B0604020202020204" charset="0"/>
              </a:rPr>
              <a:t> – </a:t>
            </a:r>
            <a:r>
              <a:rPr lang="pt-BR" sz="6000" dirty="0" err="1">
                <a:latin typeface="Tw Cen MT Condensed" panose="020B0604020202020204" charset="0"/>
              </a:rPr>
              <a:t>So</a:t>
            </a:r>
            <a:endParaRPr lang="pt-BR" sz="6000" dirty="0">
              <a:latin typeface="Tw Cen MT Condensed" panose="020B060402020202020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79590" y="1808821"/>
            <a:ext cx="3490913" cy="334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Diferença entre potencia de transmissão e sensibilidade de recepção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0" y="3526641"/>
            <a:ext cx="5522119" cy="935831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4" y="2015703"/>
            <a:ext cx="6777372" cy="8564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025560" y="834524"/>
            <a:ext cx="414087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950" b="1" dirty="0">
                <a:solidFill>
                  <a:srgbClr val="037336"/>
                </a:solidFill>
                <a:latin typeface="Tw Cen MT Condensed" panose="020B0604020202020204" charset="0"/>
              </a:rPr>
              <a:t>OP DOWNSTREAM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67003" y="1484784"/>
            <a:ext cx="19274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KPSD 1120 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5015880" y="2015703"/>
            <a:ext cx="2376264" cy="262415"/>
          </a:xfrm>
          <a:prstGeom prst="roundRect">
            <a:avLst/>
          </a:prstGeom>
          <a:noFill/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744744" y="1921295"/>
            <a:ext cx="192740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50" dirty="0" err="1">
                <a:latin typeface="Tw Cen MT Condensed" panose="020B0604020202020204" charset="0"/>
              </a:rPr>
              <a:t>Ptx</a:t>
            </a:r>
            <a:r>
              <a:rPr lang="pt-BR" sz="2850" dirty="0">
                <a:latin typeface="Tw Cen MT Condensed" panose="020B0604020202020204" charset="0"/>
              </a:rPr>
              <a:t>=1,5dBm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7500156" y="2032463"/>
            <a:ext cx="432048" cy="262415"/>
          </a:xfrm>
          <a:prstGeom prst="rightArrow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12"/>
          <p:cNvSpPr/>
          <p:nvPr/>
        </p:nvSpPr>
        <p:spPr>
          <a:xfrm>
            <a:off x="2667003" y="2726922"/>
            <a:ext cx="19274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ONT 142 NG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032306" y="4200057"/>
            <a:ext cx="3393740" cy="262415"/>
          </a:xfrm>
          <a:prstGeom prst="roundRect">
            <a:avLst/>
          </a:prstGeom>
          <a:noFill/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7511785" y="4194817"/>
            <a:ext cx="432048" cy="262415"/>
          </a:xfrm>
          <a:prstGeom prst="rightArrow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7744744" y="4077348"/>
            <a:ext cx="192740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50" dirty="0" err="1">
                <a:latin typeface="Tw Cen MT Condensed" panose="020B0604020202020204" charset="0"/>
              </a:rPr>
              <a:t>So</a:t>
            </a:r>
            <a:r>
              <a:rPr lang="pt-BR" sz="2850" dirty="0">
                <a:latin typeface="Tw Cen MT Condensed" panose="020B0604020202020204" charset="0"/>
              </a:rPr>
              <a:t>=-27dBm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952903" y="4501308"/>
            <a:ext cx="22862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= 1,5 – (-27)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48468" y="4904148"/>
            <a:ext cx="18950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= 28,5 dB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5168343" y="4995174"/>
            <a:ext cx="1855316" cy="378042"/>
          </a:xfrm>
          <a:prstGeom prst="roundRect">
            <a:avLst/>
          </a:prstGeom>
          <a:noFill/>
          <a:ln w="38100"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7278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08" y="3574492"/>
            <a:ext cx="5607844" cy="728663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044498"/>
            <a:ext cx="6777372" cy="8564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31925" y="834524"/>
            <a:ext cx="332815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950" b="1" dirty="0">
                <a:solidFill>
                  <a:srgbClr val="037336"/>
                </a:solidFill>
                <a:latin typeface="Tw Cen MT Condensed" panose="020B0604020202020204" charset="0"/>
              </a:rPr>
              <a:t>OP UPSTREAM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67003" y="1484784"/>
            <a:ext cx="19274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KPSD 1120 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4945067" y="2561404"/>
            <a:ext cx="2916324" cy="262415"/>
          </a:xfrm>
          <a:prstGeom prst="roundRect">
            <a:avLst/>
          </a:prstGeom>
          <a:noFill/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949014" y="2505802"/>
            <a:ext cx="1927409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50" dirty="0" err="1">
                <a:latin typeface="Tw Cen MT Condensed" panose="020B0604020202020204" charset="0"/>
              </a:rPr>
              <a:t>So</a:t>
            </a:r>
            <a:r>
              <a:rPr lang="pt-BR" sz="2250" dirty="0">
                <a:latin typeface="Tw Cen MT Condensed" panose="020B0604020202020204" charset="0"/>
              </a:rPr>
              <a:t>=-28dBM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7926112" y="2582348"/>
            <a:ext cx="432048" cy="262415"/>
          </a:xfrm>
          <a:prstGeom prst="rightArrow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12"/>
          <p:cNvSpPr/>
          <p:nvPr/>
        </p:nvSpPr>
        <p:spPr>
          <a:xfrm>
            <a:off x="2667003" y="2902153"/>
            <a:ext cx="19274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ONT 142 NG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7678984" y="3982155"/>
            <a:ext cx="1927409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50" dirty="0" err="1">
                <a:latin typeface="Tw Cen MT Condensed" panose="020B0604020202020204" charset="0"/>
              </a:rPr>
              <a:t>Ptx</a:t>
            </a:r>
            <a:r>
              <a:rPr lang="pt-BR" sz="2250" dirty="0">
                <a:latin typeface="Tw Cen MT Condensed" panose="020B0604020202020204" charset="0"/>
              </a:rPr>
              <a:t>=0,5 </a:t>
            </a:r>
            <a:r>
              <a:rPr lang="pt-BR" sz="2250" dirty="0" err="1">
                <a:latin typeface="Tw Cen MT Condensed" panose="020B0604020202020204" charset="0"/>
              </a:rPr>
              <a:t>dBm</a:t>
            </a:r>
            <a:endParaRPr lang="pt-BR" sz="2250" dirty="0">
              <a:latin typeface="Tw Cen MT Condensed" panose="020B0604020202020204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007647" y="4058702"/>
            <a:ext cx="3393740" cy="262415"/>
          </a:xfrm>
          <a:prstGeom prst="roundRect">
            <a:avLst/>
          </a:prstGeom>
          <a:noFill/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7512941" y="4058701"/>
            <a:ext cx="432048" cy="262415"/>
          </a:xfrm>
          <a:prstGeom prst="rightArrow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CaixaDeTexto 19"/>
          <p:cNvSpPr txBox="1"/>
          <p:nvPr/>
        </p:nvSpPr>
        <p:spPr>
          <a:xfrm>
            <a:off x="4952903" y="4397654"/>
            <a:ext cx="22862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= 0,5 – (-28)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148468" y="4800494"/>
            <a:ext cx="18950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= 28,5 dB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168343" y="4887162"/>
            <a:ext cx="1855316" cy="432048"/>
          </a:xfrm>
          <a:prstGeom prst="roundRect">
            <a:avLst/>
          </a:prstGeom>
          <a:noFill/>
          <a:ln w="38100"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7860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67003" y="1454293"/>
            <a:ext cx="349091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Somatória de todas perdas do sistema (conectores, emendas,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splitters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WDM, fibra)</a:t>
            </a:r>
          </a:p>
          <a:p>
            <a:pPr algn="ctr"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algn="ctr"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91544" y="-138274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Link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Loss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Budget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13" y="4437112"/>
            <a:ext cx="1517979" cy="84287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06" y="4254142"/>
            <a:ext cx="1229131" cy="152497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64" y="4295524"/>
            <a:ext cx="1620919" cy="12156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4345" y="4295525"/>
            <a:ext cx="1559886" cy="1299385"/>
          </a:xfrm>
          <a:prstGeom prst="rect">
            <a:avLst/>
          </a:prstGeom>
        </p:spPr>
      </p:pic>
      <p:sp>
        <p:nvSpPr>
          <p:cNvPr id="14" name="Mais 13"/>
          <p:cNvSpPr/>
          <p:nvPr/>
        </p:nvSpPr>
        <p:spPr>
          <a:xfrm>
            <a:off x="3276234" y="4618736"/>
            <a:ext cx="731534" cy="661248"/>
          </a:xfrm>
          <a:prstGeom prst="mathPlus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Mais 14"/>
          <p:cNvSpPr/>
          <p:nvPr/>
        </p:nvSpPr>
        <p:spPr>
          <a:xfrm>
            <a:off x="8388802" y="4618736"/>
            <a:ext cx="731534" cy="661248"/>
          </a:xfrm>
          <a:prstGeom prst="mathPlus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Mais 15"/>
          <p:cNvSpPr/>
          <p:nvPr/>
        </p:nvSpPr>
        <p:spPr>
          <a:xfrm>
            <a:off x="5652498" y="4612069"/>
            <a:ext cx="731534" cy="661248"/>
          </a:xfrm>
          <a:prstGeom prst="mathPlus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4909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cxnSp>
        <p:nvCxnSpPr>
          <p:cNvPr id="92" name="Conector reto 91"/>
          <p:cNvCxnSpPr/>
          <p:nvPr/>
        </p:nvCxnSpPr>
        <p:spPr>
          <a:xfrm flipV="1">
            <a:off x="2855644" y="4274256"/>
            <a:ext cx="390961" cy="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3342223" y="4077076"/>
            <a:ext cx="64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</a:t>
            </a:r>
            <a:endParaRPr lang="pt-BR" sz="2400" dirty="0"/>
          </a:p>
        </p:txBody>
      </p:sp>
      <p:sp>
        <p:nvSpPr>
          <p:cNvPr id="94" name="Retângulo 93"/>
          <p:cNvSpPr/>
          <p:nvPr/>
        </p:nvSpPr>
        <p:spPr>
          <a:xfrm>
            <a:off x="2975490" y="4598000"/>
            <a:ext cx="108012" cy="104080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5" name="CaixaDeTexto 94"/>
          <p:cNvSpPr txBox="1"/>
          <p:nvPr/>
        </p:nvSpPr>
        <p:spPr>
          <a:xfrm>
            <a:off x="3352546" y="444087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</a:t>
            </a:r>
            <a:endParaRPr lang="pt-BR" sz="2400" dirty="0"/>
          </a:p>
        </p:txBody>
      </p:sp>
      <p:sp>
        <p:nvSpPr>
          <p:cNvPr id="96" name="Losango 95"/>
          <p:cNvSpPr/>
          <p:nvPr/>
        </p:nvSpPr>
        <p:spPr>
          <a:xfrm>
            <a:off x="2947010" y="4985284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7" name="CaixaDeTexto 96"/>
          <p:cNvSpPr txBox="1"/>
          <p:nvPr/>
        </p:nvSpPr>
        <p:spPr>
          <a:xfrm>
            <a:off x="3352546" y="482242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Emenda</a:t>
            </a:r>
            <a:endParaRPr lang="pt-BR" sz="2400" dirty="0"/>
          </a:p>
        </p:txBody>
      </p:sp>
      <p:sp>
        <p:nvSpPr>
          <p:cNvPr id="98" name="CaixaDeTexto 97"/>
          <p:cNvSpPr txBox="1"/>
          <p:nvPr/>
        </p:nvSpPr>
        <p:spPr>
          <a:xfrm>
            <a:off x="3049057" y="-228892"/>
            <a:ext cx="6093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Diagrama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Unifilar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grpSp>
        <p:nvGrpSpPr>
          <p:cNvPr id="146" name="Grupo 145"/>
          <p:cNvGrpSpPr/>
          <p:nvPr/>
        </p:nvGrpSpPr>
        <p:grpSpPr>
          <a:xfrm>
            <a:off x="2739213" y="1396121"/>
            <a:ext cx="6795139" cy="3642300"/>
            <a:chOff x="35496" y="907635"/>
            <a:chExt cx="9060185" cy="485639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1753203"/>
              <a:ext cx="1525595" cy="422562"/>
            </a:xfrm>
            <a:prstGeom prst="rect">
              <a:avLst/>
            </a:prstGeom>
          </p:spPr>
        </p:pic>
        <p:sp>
          <p:nvSpPr>
            <p:cNvPr id="5" name="Triângulo isósceles 4"/>
            <p:cNvSpPr/>
            <p:nvPr/>
          </p:nvSpPr>
          <p:spPr>
            <a:xfrm rot="16200000">
              <a:off x="4493521" y="1652891"/>
              <a:ext cx="1259088" cy="760412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90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82560" y="2239426"/>
              <a:ext cx="68206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Tw Cen MT Condensed" panose="020B0604020202020204" charset="0"/>
                  <a:ea typeface="Tahoma" pitchFamily="34" charset="0"/>
                  <a:cs typeface="Tahoma" pitchFamily="34" charset="0"/>
                </a:rPr>
                <a:t>OLT</a:t>
              </a:r>
              <a:endParaRPr lang="pt-BR" sz="2400" dirty="0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397734" y="1566508"/>
              <a:ext cx="763800" cy="9703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2270434" y="1566508"/>
              <a:ext cx="127300" cy="12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2270434" y="1770421"/>
              <a:ext cx="127300" cy="12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2270434" y="1978686"/>
              <a:ext cx="127300" cy="121502"/>
            </a:xfrm>
            <a:prstGeom prst="rect">
              <a:avLst/>
            </a:prstGeom>
            <a:solidFill>
              <a:srgbClr val="10FC1B"/>
            </a:solidFill>
            <a:ln>
              <a:solidFill>
                <a:srgbClr val="10F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270434" y="2206316"/>
              <a:ext cx="127300" cy="12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2270434" y="2421276"/>
              <a:ext cx="127300" cy="12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1588421" y="1971294"/>
              <a:ext cx="144016" cy="138773"/>
            </a:xfrm>
            <a:prstGeom prst="rect">
              <a:avLst/>
            </a:prstGeom>
            <a:solidFill>
              <a:srgbClr val="10FC1B"/>
            </a:solidFill>
            <a:ln>
              <a:solidFill>
                <a:srgbClr val="10F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19" name="Conector reto 18"/>
            <p:cNvCxnSpPr>
              <a:stCxn id="17" idx="3"/>
            </p:cNvCxnSpPr>
            <p:nvPr/>
          </p:nvCxnSpPr>
          <p:spPr>
            <a:xfrm flipV="1">
              <a:off x="1732437" y="2039436"/>
              <a:ext cx="521281" cy="12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Losango 21"/>
            <p:cNvSpPr/>
            <p:nvPr/>
          </p:nvSpPr>
          <p:spPr>
            <a:xfrm>
              <a:off x="2671622" y="1951474"/>
              <a:ext cx="216024" cy="175925"/>
            </a:xfrm>
            <a:prstGeom prst="diamond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24" name="Conector reto 23"/>
            <p:cNvCxnSpPr>
              <a:stCxn id="14" idx="3"/>
              <a:endCxn id="22" idx="1"/>
            </p:cNvCxnSpPr>
            <p:nvPr/>
          </p:nvCxnSpPr>
          <p:spPr>
            <a:xfrm>
              <a:off x="2397734" y="2039437"/>
              <a:ext cx="27388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V="1">
              <a:off x="2887646" y="2039436"/>
              <a:ext cx="66801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/>
            <p:cNvSpPr txBox="1"/>
            <p:nvPr/>
          </p:nvSpPr>
          <p:spPr>
            <a:xfrm>
              <a:off x="2409839" y="2493114"/>
              <a:ext cx="69933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Tw Cen MT Condensed" panose="020B0604020202020204" charset="0"/>
                  <a:ea typeface="Tahoma" pitchFamily="34" charset="0"/>
                  <a:cs typeface="Tahoma" pitchFamily="34" charset="0"/>
                </a:rPr>
                <a:t>DIO</a:t>
              </a:r>
              <a:endParaRPr lang="pt-BR" sz="2400" dirty="0"/>
            </a:p>
          </p:txBody>
        </p:sp>
        <p:sp>
          <p:nvSpPr>
            <p:cNvPr id="44" name="Losango 43"/>
            <p:cNvSpPr/>
            <p:nvPr/>
          </p:nvSpPr>
          <p:spPr>
            <a:xfrm>
              <a:off x="3555664" y="1945135"/>
              <a:ext cx="216024" cy="175925"/>
            </a:xfrm>
            <a:prstGeom prst="diamond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45" name="Conector reto 44"/>
            <p:cNvCxnSpPr/>
            <p:nvPr/>
          </p:nvCxnSpPr>
          <p:spPr>
            <a:xfrm>
              <a:off x="3772404" y="2036357"/>
              <a:ext cx="967066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CaixaDeTexto 51"/>
            <p:cNvSpPr txBox="1"/>
            <p:nvPr/>
          </p:nvSpPr>
          <p:spPr>
            <a:xfrm>
              <a:off x="4957321" y="1831172"/>
              <a:ext cx="5817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1x4</a:t>
              </a:r>
            </a:p>
            <a:p>
              <a:endParaRPr lang="pt-BR" sz="1350" dirty="0"/>
            </a:p>
          </p:txBody>
        </p:sp>
        <p:cxnSp>
          <p:nvCxnSpPr>
            <p:cNvPr id="53" name="Conector reto 52"/>
            <p:cNvCxnSpPr/>
            <p:nvPr/>
          </p:nvCxnSpPr>
          <p:spPr>
            <a:xfrm>
              <a:off x="5507376" y="1537179"/>
              <a:ext cx="1188352" cy="2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5507376" y="1832320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5507376" y="2154337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5507376" y="2475110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Losango 57"/>
            <p:cNvSpPr/>
            <p:nvPr/>
          </p:nvSpPr>
          <p:spPr>
            <a:xfrm>
              <a:off x="4612654" y="1952718"/>
              <a:ext cx="216024" cy="175925"/>
            </a:xfrm>
            <a:prstGeom prst="diamond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59" name="Losango 58"/>
            <p:cNvSpPr/>
            <p:nvPr/>
          </p:nvSpPr>
          <p:spPr>
            <a:xfrm>
              <a:off x="5507376" y="1451334"/>
              <a:ext cx="216024" cy="175925"/>
            </a:xfrm>
            <a:prstGeom prst="diamond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61" name="Triângulo isósceles 60"/>
            <p:cNvSpPr/>
            <p:nvPr/>
          </p:nvSpPr>
          <p:spPr>
            <a:xfrm rot="16200000">
              <a:off x="6446390" y="1156973"/>
              <a:ext cx="1259088" cy="760412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900" dirty="0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6915857" y="1333766"/>
              <a:ext cx="5817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1x8</a:t>
              </a:r>
            </a:p>
            <a:p>
              <a:endParaRPr lang="pt-BR" sz="1350" dirty="0"/>
            </a:p>
          </p:txBody>
        </p:sp>
        <p:sp>
          <p:nvSpPr>
            <p:cNvPr id="63" name="Losango 62"/>
            <p:cNvSpPr/>
            <p:nvPr/>
          </p:nvSpPr>
          <p:spPr>
            <a:xfrm>
              <a:off x="6536028" y="1453586"/>
              <a:ext cx="216024" cy="175925"/>
            </a:xfrm>
            <a:prstGeom prst="diamond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64" name="Conector reto 63"/>
            <p:cNvCxnSpPr/>
            <p:nvPr/>
          </p:nvCxnSpPr>
          <p:spPr>
            <a:xfrm>
              <a:off x="7456140" y="948948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7450897" y="1107942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7461068" y="1305735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>
              <a:off x="7461068" y="1470800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>
              <a:off x="7456140" y="1634621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>
              <a:off x="7461068" y="1764588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>
              <a:off x="7461068" y="1928409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7456140" y="2058376"/>
              <a:ext cx="540280" cy="12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/>
            <p:nvPr/>
          </p:nvCxnSpPr>
          <p:spPr>
            <a:xfrm>
              <a:off x="7990630" y="2049177"/>
              <a:ext cx="23200" cy="16288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0674509">
              <a:off x="7711674" y="3353679"/>
              <a:ext cx="703313" cy="10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" name="CaixaDeTexto 74"/>
            <p:cNvSpPr txBox="1"/>
            <p:nvPr/>
          </p:nvSpPr>
          <p:spPr>
            <a:xfrm>
              <a:off x="8389505" y="3558047"/>
              <a:ext cx="70617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Tw Cen MT Condensed" panose="020B0604020202020204" charset="0"/>
                  <a:ea typeface="Tahoma" pitchFamily="34" charset="0"/>
                  <a:cs typeface="Tahoma" pitchFamily="34" charset="0"/>
                </a:rPr>
                <a:t>PTO</a:t>
              </a:r>
              <a:endParaRPr lang="pt-BR" sz="2400" dirty="0"/>
            </a:p>
          </p:txBody>
        </p:sp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656" y="4715633"/>
              <a:ext cx="1641908" cy="465207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7462150" y="2001761"/>
              <a:ext cx="127300" cy="121502"/>
            </a:xfrm>
            <a:prstGeom prst="rect">
              <a:avLst/>
            </a:prstGeom>
            <a:solidFill>
              <a:srgbClr val="10FC1B"/>
            </a:solidFill>
            <a:ln>
              <a:solidFill>
                <a:srgbClr val="10F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7667558" y="4851954"/>
              <a:ext cx="127300" cy="121502"/>
            </a:xfrm>
            <a:prstGeom prst="rect">
              <a:avLst/>
            </a:prstGeom>
            <a:solidFill>
              <a:srgbClr val="10FC1B"/>
            </a:solidFill>
            <a:ln>
              <a:solidFill>
                <a:srgbClr val="10F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cxnSp>
          <p:nvCxnSpPr>
            <p:cNvPr id="85" name="Conector reto 84"/>
            <p:cNvCxnSpPr/>
            <p:nvPr/>
          </p:nvCxnSpPr>
          <p:spPr>
            <a:xfrm>
              <a:off x="7795091" y="4909554"/>
              <a:ext cx="27014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 flipV="1">
              <a:off x="8065231" y="4360658"/>
              <a:ext cx="0" cy="548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126" y="4158713"/>
              <a:ext cx="1220439" cy="1504262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6231" y="4228994"/>
              <a:ext cx="1682545" cy="1504262"/>
            </a:xfrm>
            <a:prstGeom prst="rect">
              <a:avLst/>
            </a:prstGeom>
          </p:spPr>
        </p:pic>
        <p:sp>
          <p:nvSpPr>
            <p:cNvPr id="99" name="CaixaDeTexto 98"/>
            <p:cNvSpPr txBox="1"/>
            <p:nvPr/>
          </p:nvSpPr>
          <p:spPr>
            <a:xfrm>
              <a:off x="6650476" y="5148481"/>
              <a:ext cx="73780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Tw Cen MT Condensed" panose="020B0604020202020204" charset="0"/>
                  <a:ea typeface="Tahoma" pitchFamily="34" charset="0"/>
                  <a:cs typeface="Tahoma" pitchFamily="34" charset="0"/>
                </a:rPr>
                <a:t>ONT</a:t>
              </a:r>
              <a:endParaRPr lang="pt-BR" sz="2400" dirty="0"/>
            </a:p>
          </p:txBody>
        </p:sp>
      </p:grpSp>
      <p:sp>
        <p:nvSpPr>
          <p:cNvPr id="60" name="Triângulo isósceles 59"/>
          <p:cNvSpPr/>
          <p:nvPr/>
        </p:nvSpPr>
        <p:spPr>
          <a:xfrm rot="16200000">
            <a:off x="2740224" y="5296883"/>
            <a:ext cx="452457" cy="285157"/>
          </a:xfrm>
          <a:prstGeom prst="triangle">
            <a:avLst>
              <a:gd name="adj" fmla="val 48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3342223" y="5266345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Splitter</a:t>
            </a:r>
            <a:endParaRPr lang="pt-BR" sz="2400" dirty="0"/>
          </a:p>
        </p:txBody>
      </p:sp>
      <p:sp>
        <p:nvSpPr>
          <p:cNvPr id="76" name="Retângulo 75"/>
          <p:cNvSpPr/>
          <p:nvPr/>
        </p:nvSpPr>
        <p:spPr>
          <a:xfrm>
            <a:off x="8731418" y="3962238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7" name="Losango 76"/>
          <p:cNvSpPr/>
          <p:nvPr/>
        </p:nvSpPr>
        <p:spPr>
          <a:xfrm>
            <a:off x="8653806" y="3217271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583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lu048371\Desktop\Intelbras_pre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67" y="5689875"/>
            <a:ext cx="1107125" cy="2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lu048371\Desktop\Logo ITEC + complemento norm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5" y="4887166"/>
            <a:ext cx="1428717" cy="7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667000" y="2112059"/>
            <a:ext cx="6858000" cy="2775107"/>
          </a:xfrm>
        </p:spPr>
        <p:txBody>
          <a:bodyPr>
            <a:noAutofit/>
          </a:bodyPr>
          <a:lstStyle/>
          <a:p>
            <a:r>
              <a:rPr lang="pt-BR" sz="10200" b="0" spc="-750" dirty="0">
                <a:solidFill>
                  <a:srgbClr val="006600"/>
                </a:solidFill>
                <a:effectLst/>
                <a:latin typeface="Tw Cen MT Condensed" pitchFamily="34" charset="0"/>
              </a:rPr>
              <a:t>ÓPTICA</a:t>
            </a:r>
            <a:endParaRPr lang="pt-BR" sz="10200" b="0" spc="-900" dirty="0">
              <a:solidFill>
                <a:srgbClr val="006600"/>
              </a:solidFill>
              <a:effectLst/>
              <a:latin typeface="Tw Cen MT Condensed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643511" y="1222891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857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graphicFrame>
        <p:nvGraphicFramePr>
          <p:cNvPr id="56" name="Tabe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2758"/>
              </p:ext>
            </p:extLst>
          </p:nvPr>
        </p:nvGraphicFramePr>
        <p:xfrm>
          <a:off x="2341483" y="2848071"/>
          <a:ext cx="7642948" cy="30292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10737"/>
                <a:gridCol w="1910737"/>
                <a:gridCol w="1910737"/>
                <a:gridCol w="1910737"/>
              </a:tblGrid>
              <a:tr h="39052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Componentes</a:t>
                      </a:r>
                      <a:r>
                        <a:rPr lang="pt-BR" sz="2000" baseline="0" dirty="0" smtClean="0"/>
                        <a:t> 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Quantidade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Perda dB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Perda</a:t>
                      </a:r>
                      <a:r>
                        <a:rPr lang="pt-BR" sz="2000" baseline="0" dirty="0" smtClean="0"/>
                        <a:t> Total dB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39052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Conector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0,5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2,5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68605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Emenda</a:t>
                      </a:r>
                      <a:r>
                        <a:rPr lang="pt-BR" sz="2000" baseline="0" dirty="0" smtClean="0"/>
                        <a:t> por fusão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6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0,1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0,6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39052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Splitter</a:t>
                      </a:r>
                      <a:r>
                        <a:rPr lang="pt-BR" sz="2000" baseline="0" dirty="0" smtClean="0"/>
                        <a:t> 1x4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1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7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7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39052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Splitter</a:t>
                      </a:r>
                      <a:r>
                        <a:rPr lang="pt-BR" sz="2000" baseline="0" dirty="0" smtClean="0"/>
                        <a:t> 1x8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1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10,5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10,5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39052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Fibra 1310 </a:t>
                      </a:r>
                      <a:r>
                        <a:rPr lang="pt-BR" sz="2000" dirty="0" err="1" smtClean="0"/>
                        <a:t>nm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5 km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0,35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1,75</a:t>
                      </a:r>
                      <a:endParaRPr lang="pt-BR" sz="2000" dirty="0"/>
                    </a:p>
                  </a:txBody>
                  <a:tcPr marL="68580" marR="68580" marT="34290" marB="34290"/>
                </a:tc>
              </a:tr>
              <a:tr h="390524">
                <a:tc gridSpan="3"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solidFill>
                            <a:srgbClr val="FF0000"/>
                          </a:solidFill>
                        </a:rPr>
                        <a:t>Total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solidFill>
                            <a:srgbClr val="FF0000"/>
                          </a:solidFill>
                        </a:rPr>
                        <a:t>22,35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pSp>
        <p:nvGrpSpPr>
          <p:cNvPr id="54" name="Grupo 53"/>
          <p:cNvGrpSpPr/>
          <p:nvPr/>
        </p:nvGrpSpPr>
        <p:grpSpPr>
          <a:xfrm>
            <a:off x="4042340" y="156321"/>
            <a:ext cx="4590867" cy="2433789"/>
            <a:chOff x="2518339" y="156320"/>
            <a:chExt cx="4590867" cy="2433789"/>
          </a:xfrm>
        </p:grpSpPr>
        <p:grpSp>
          <p:nvGrpSpPr>
            <p:cNvPr id="4" name="Grupo 3"/>
            <p:cNvGrpSpPr/>
            <p:nvPr/>
          </p:nvGrpSpPr>
          <p:grpSpPr>
            <a:xfrm>
              <a:off x="2518339" y="156320"/>
              <a:ext cx="4590867" cy="2433789"/>
              <a:chOff x="-69714" y="907635"/>
              <a:chExt cx="9322900" cy="5023652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6" y="1753203"/>
                <a:ext cx="1525595" cy="422562"/>
              </a:xfrm>
              <a:prstGeom prst="rect">
                <a:avLst/>
              </a:prstGeom>
            </p:spPr>
          </p:pic>
          <p:sp>
            <p:nvSpPr>
              <p:cNvPr id="6" name="Triângulo isósceles 5"/>
              <p:cNvSpPr/>
              <p:nvPr/>
            </p:nvSpPr>
            <p:spPr>
              <a:xfrm rot="16200000">
                <a:off x="4493521" y="1652891"/>
                <a:ext cx="1259088" cy="760412"/>
              </a:xfrm>
              <a:prstGeom prst="triangle">
                <a:avLst>
                  <a:gd name="adj" fmla="val 4879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  <p:sp>
            <p:nvSpPr>
              <p:cNvPr id="7" name="CaixaDeTexto 6"/>
              <p:cNvSpPr txBox="1"/>
              <p:nvPr/>
            </p:nvSpPr>
            <p:spPr>
              <a:xfrm>
                <a:off x="-69714" y="2093571"/>
                <a:ext cx="1038830" cy="952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w Cen MT Condensed" panose="020B0604020202020204" charset="0"/>
                    <a:ea typeface="Tahoma" pitchFamily="34" charset="0"/>
                    <a:cs typeface="Tahoma" pitchFamily="34" charset="0"/>
                  </a:rPr>
                  <a:t>OLT</a:t>
                </a:r>
                <a:endParaRPr lang="pt-BR" sz="2400" dirty="0"/>
              </a:p>
            </p:txBody>
          </p:sp>
          <p:sp>
            <p:nvSpPr>
              <p:cNvPr id="8" name="Retângulo 7"/>
              <p:cNvSpPr/>
              <p:nvPr/>
            </p:nvSpPr>
            <p:spPr>
              <a:xfrm>
                <a:off x="2397734" y="1566508"/>
                <a:ext cx="763800" cy="97030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2270434" y="1566508"/>
                <a:ext cx="127300" cy="1215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0" name="Retângulo 9"/>
              <p:cNvSpPr/>
              <p:nvPr/>
            </p:nvSpPr>
            <p:spPr>
              <a:xfrm>
                <a:off x="2270434" y="1770421"/>
                <a:ext cx="127300" cy="1215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2270434" y="1978686"/>
                <a:ext cx="127300" cy="121502"/>
              </a:xfrm>
              <a:prstGeom prst="rect">
                <a:avLst/>
              </a:prstGeom>
              <a:solidFill>
                <a:srgbClr val="10FC1B"/>
              </a:solidFill>
              <a:ln>
                <a:solidFill>
                  <a:srgbClr val="10F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270434" y="2206316"/>
                <a:ext cx="127300" cy="1215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3" name="Retângulo 12"/>
              <p:cNvSpPr/>
              <p:nvPr/>
            </p:nvSpPr>
            <p:spPr>
              <a:xfrm>
                <a:off x="2270434" y="2421276"/>
                <a:ext cx="127300" cy="1215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4" name="Retângulo 13"/>
              <p:cNvSpPr/>
              <p:nvPr/>
            </p:nvSpPr>
            <p:spPr>
              <a:xfrm>
                <a:off x="1588421" y="1971294"/>
                <a:ext cx="144016" cy="138773"/>
              </a:xfrm>
              <a:prstGeom prst="rect">
                <a:avLst/>
              </a:prstGeom>
              <a:solidFill>
                <a:srgbClr val="10FC1B"/>
              </a:solidFill>
              <a:ln>
                <a:solidFill>
                  <a:srgbClr val="10F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15" name="Conector reto 14"/>
              <p:cNvCxnSpPr>
                <a:stCxn id="14" idx="3"/>
              </p:cNvCxnSpPr>
              <p:nvPr/>
            </p:nvCxnSpPr>
            <p:spPr>
              <a:xfrm flipV="1">
                <a:off x="1732437" y="2039436"/>
                <a:ext cx="521281" cy="12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Losango 15"/>
              <p:cNvSpPr/>
              <p:nvPr/>
            </p:nvSpPr>
            <p:spPr>
              <a:xfrm>
                <a:off x="2671622" y="1951474"/>
                <a:ext cx="216024" cy="175925"/>
              </a:xfrm>
              <a:prstGeom prst="diamond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17" name="Conector reto 16"/>
              <p:cNvCxnSpPr>
                <a:stCxn id="11" idx="3"/>
                <a:endCxn id="16" idx="1"/>
              </p:cNvCxnSpPr>
              <p:nvPr/>
            </p:nvCxnSpPr>
            <p:spPr>
              <a:xfrm>
                <a:off x="2397734" y="2039437"/>
                <a:ext cx="27388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/>
              <p:cNvCxnSpPr/>
              <p:nvPr/>
            </p:nvCxnSpPr>
            <p:spPr>
              <a:xfrm flipV="1">
                <a:off x="2887646" y="2039436"/>
                <a:ext cx="668018" cy="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CaixaDeTexto 18"/>
              <p:cNvSpPr txBox="1"/>
              <p:nvPr/>
            </p:nvSpPr>
            <p:spPr>
              <a:xfrm>
                <a:off x="2047714" y="2326323"/>
                <a:ext cx="1065134" cy="952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w Cen MT Condensed" panose="020B0604020202020204" charset="0"/>
                    <a:ea typeface="Tahoma" pitchFamily="34" charset="0"/>
                    <a:cs typeface="Tahoma" pitchFamily="34" charset="0"/>
                  </a:rPr>
                  <a:t>DIO</a:t>
                </a:r>
                <a:endParaRPr lang="pt-BR" sz="2400" dirty="0"/>
              </a:p>
            </p:txBody>
          </p:sp>
          <p:sp>
            <p:nvSpPr>
              <p:cNvPr id="20" name="Losango 19"/>
              <p:cNvSpPr/>
              <p:nvPr/>
            </p:nvSpPr>
            <p:spPr>
              <a:xfrm>
                <a:off x="3555664" y="1945135"/>
                <a:ext cx="216024" cy="175925"/>
              </a:xfrm>
              <a:prstGeom prst="diamond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21" name="Conector reto 20"/>
              <p:cNvCxnSpPr/>
              <p:nvPr/>
            </p:nvCxnSpPr>
            <p:spPr>
              <a:xfrm>
                <a:off x="3772404" y="2036357"/>
                <a:ext cx="967066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CaixaDeTexto 21"/>
              <p:cNvSpPr txBox="1"/>
              <p:nvPr/>
            </p:nvSpPr>
            <p:spPr>
              <a:xfrm>
                <a:off x="4569632" y="1627258"/>
                <a:ext cx="886093" cy="1048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dirty="0"/>
                  <a:t>1x4</a:t>
                </a:r>
              </a:p>
              <a:p>
                <a:endParaRPr lang="pt-BR" sz="1350" dirty="0"/>
              </a:p>
            </p:txBody>
          </p:sp>
          <p:cxnSp>
            <p:nvCxnSpPr>
              <p:cNvPr id="23" name="Conector reto 22"/>
              <p:cNvCxnSpPr/>
              <p:nvPr/>
            </p:nvCxnSpPr>
            <p:spPr>
              <a:xfrm>
                <a:off x="5507376" y="1537179"/>
                <a:ext cx="1188352" cy="211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/>
              <p:cNvCxnSpPr/>
              <p:nvPr/>
            </p:nvCxnSpPr>
            <p:spPr>
              <a:xfrm>
                <a:off x="5507376" y="1832320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/>
              <p:cNvCxnSpPr/>
              <p:nvPr/>
            </p:nvCxnSpPr>
            <p:spPr>
              <a:xfrm>
                <a:off x="5507376" y="2154337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>
              <a:xfrm>
                <a:off x="5507376" y="2475110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Losango 26"/>
              <p:cNvSpPr/>
              <p:nvPr/>
            </p:nvSpPr>
            <p:spPr>
              <a:xfrm>
                <a:off x="4612654" y="1952718"/>
                <a:ext cx="216024" cy="175925"/>
              </a:xfrm>
              <a:prstGeom prst="diamond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28" name="Losango 27"/>
              <p:cNvSpPr/>
              <p:nvPr/>
            </p:nvSpPr>
            <p:spPr>
              <a:xfrm>
                <a:off x="5507376" y="1451334"/>
                <a:ext cx="216024" cy="175925"/>
              </a:xfrm>
              <a:prstGeom prst="diamond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29" name="Triângulo isósceles 28"/>
              <p:cNvSpPr/>
              <p:nvPr/>
            </p:nvSpPr>
            <p:spPr>
              <a:xfrm rot="16200000">
                <a:off x="6446390" y="1156973"/>
                <a:ext cx="1259088" cy="760412"/>
              </a:xfrm>
              <a:prstGeom prst="triangle">
                <a:avLst>
                  <a:gd name="adj" fmla="val 4879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6536027" y="1128168"/>
                <a:ext cx="886093" cy="1048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dirty="0"/>
                  <a:t>1x8</a:t>
                </a:r>
              </a:p>
              <a:p>
                <a:endParaRPr lang="pt-BR" sz="1350" dirty="0"/>
              </a:p>
            </p:txBody>
          </p:sp>
          <p:sp>
            <p:nvSpPr>
              <p:cNvPr id="31" name="Losango 30"/>
              <p:cNvSpPr/>
              <p:nvPr/>
            </p:nvSpPr>
            <p:spPr>
              <a:xfrm>
                <a:off x="6536028" y="1453586"/>
                <a:ext cx="216024" cy="175925"/>
              </a:xfrm>
              <a:prstGeom prst="diamond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32" name="Conector reto 31"/>
              <p:cNvCxnSpPr/>
              <p:nvPr/>
            </p:nvCxnSpPr>
            <p:spPr>
              <a:xfrm>
                <a:off x="7456140" y="948948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>
                <a:off x="7450897" y="1107942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>
              <a:xfrm>
                <a:off x="7461068" y="1305735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>
              <a:xfrm>
                <a:off x="7461068" y="1470800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>
              <a:xfrm>
                <a:off x="7456140" y="1634621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>
              <a:xfrm>
                <a:off x="7461068" y="1764588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>
              <a:xfrm>
                <a:off x="7461068" y="1928409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>
                <a:off x="7456140" y="2058376"/>
                <a:ext cx="540280" cy="12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/>
              <p:cNvCxnSpPr/>
              <p:nvPr/>
            </p:nvCxnSpPr>
            <p:spPr>
              <a:xfrm>
                <a:off x="7990632" y="2049178"/>
                <a:ext cx="10950" cy="17492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1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20674509">
                <a:off x="7711674" y="3353679"/>
                <a:ext cx="703313" cy="1014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CaixaDeTexto 41"/>
              <p:cNvSpPr txBox="1"/>
              <p:nvPr/>
            </p:nvSpPr>
            <p:spPr>
              <a:xfrm>
                <a:off x="8177636" y="3053350"/>
                <a:ext cx="1075550" cy="952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w Cen MT Condensed" panose="020B0604020202020204" charset="0"/>
                    <a:ea typeface="Tahoma" pitchFamily="34" charset="0"/>
                    <a:cs typeface="Tahoma" pitchFamily="34" charset="0"/>
                  </a:rPr>
                  <a:t>PTO</a:t>
                </a:r>
                <a:endParaRPr lang="pt-BR" sz="2400" dirty="0"/>
              </a:p>
            </p:txBody>
          </p:sp>
          <p:pic>
            <p:nvPicPr>
              <p:cNvPr id="43" name="Imagem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656" y="4715633"/>
                <a:ext cx="1641908" cy="465207"/>
              </a:xfrm>
              <a:prstGeom prst="rect">
                <a:avLst/>
              </a:prstGeom>
            </p:spPr>
          </p:pic>
          <p:sp>
            <p:nvSpPr>
              <p:cNvPr id="44" name="Retângulo 43"/>
              <p:cNvSpPr/>
              <p:nvPr/>
            </p:nvSpPr>
            <p:spPr>
              <a:xfrm>
                <a:off x="7462150" y="2001761"/>
                <a:ext cx="127300" cy="121502"/>
              </a:xfrm>
              <a:prstGeom prst="rect">
                <a:avLst/>
              </a:prstGeom>
              <a:solidFill>
                <a:srgbClr val="10FC1B"/>
              </a:solidFill>
              <a:ln>
                <a:solidFill>
                  <a:srgbClr val="10F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46" name="Retângulo 45"/>
              <p:cNvSpPr/>
              <p:nvPr/>
            </p:nvSpPr>
            <p:spPr>
              <a:xfrm>
                <a:off x="7667558" y="4851954"/>
                <a:ext cx="127300" cy="121502"/>
              </a:xfrm>
              <a:prstGeom prst="rect">
                <a:avLst/>
              </a:prstGeom>
              <a:solidFill>
                <a:srgbClr val="10FC1B"/>
              </a:solidFill>
              <a:ln>
                <a:solidFill>
                  <a:srgbClr val="10F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cxnSp>
            <p:nvCxnSpPr>
              <p:cNvPr id="47" name="Conector reto 46"/>
              <p:cNvCxnSpPr/>
              <p:nvPr/>
            </p:nvCxnSpPr>
            <p:spPr>
              <a:xfrm>
                <a:off x="7795091" y="4909554"/>
                <a:ext cx="27014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>
              <a:xfrm flipV="1">
                <a:off x="8065231" y="4360658"/>
                <a:ext cx="0" cy="54889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9" name="Imagem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1126" y="4158713"/>
                <a:ext cx="1220439" cy="1504262"/>
              </a:xfrm>
              <a:prstGeom prst="rect">
                <a:avLst/>
              </a:prstGeom>
            </p:spPr>
          </p:pic>
          <p:pic>
            <p:nvPicPr>
              <p:cNvPr id="50" name="Imagem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6231" y="4228994"/>
                <a:ext cx="1682545" cy="1504262"/>
              </a:xfrm>
              <a:prstGeom prst="rect">
                <a:avLst/>
              </a:prstGeom>
            </p:spPr>
          </p:pic>
          <p:sp>
            <p:nvSpPr>
              <p:cNvPr id="51" name="CaixaDeTexto 50"/>
              <p:cNvSpPr txBox="1"/>
              <p:nvPr/>
            </p:nvSpPr>
            <p:spPr>
              <a:xfrm>
                <a:off x="6221564" y="4978351"/>
                <a:ext cx="1123729" cy="952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w Cen MT Condensed" panose="020B0604020202020204" charset="0"/>
                    <a:ea typeface="Tahoma" pitchFamily="34" charset="0"/>
                    <a:cs typeface="Tahoma" pitchFamily="34" charset="0"/>
                  </a:rPr>
                  <a:t>ONT</a:t>
                </a:r>
                <a:endParaRPr lang="pt-BR" sz="2400" dirty="0"/>
              </a:p>
            </p:txBody>
          </p:sp>
        </p:grpSp>
        <p:sp>
          <p:nvSpPr>
            <p:cNvPr id="53" name="Retângulo 52"/>
            <p:cNvSpPr/>
            <p:nvPr/>
          </p:nvSpPr>
          <p:spPr>
            <a:xfrm>
              <a:off x="6492880" y="1799761"/>
              <a:ext cx="62686" cy="58864"/>
            </a:xfrm>
            <a:prstGeom prst="rect">
              <a:avLst/>
            </a:prstGeom>
            <a:solidFill>
              <a:srgbClr val="10FC1B"/>
            </a:solidFill>
            <a:ln>
              <a:solidFill>
                <a:srgbClr val="10F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55" name="Losango 54"/>
          <p:cNvSpPr/>
          <p:nvPr/>
        </p:nvSpPr>
        <p:spPr>
          <a:xfrm>
            <a:off x="7973191" y="1317025"/>
            <a:ext cx="106376" cy="85230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849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91544" y="-201486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Orçamento de Potência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5560" y="2349642"/>
            <a:ext cx="33160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(</a:t>
            </a:r>
            <a:r>
              <a:rPr lang="pt-BR" sz="3300" dirty="0" err="1">
                <a:latin typeface="Tw Cen MT Condensed" panose="020B0604020202020204" charset="0"/>
              </a:rPr>
              <a:t>upstream</a:t>
            </a:r>
            <a:r>
              <a:rPr lang="pt-BR" sz="3300" dirty="0">
                <a:latin typeface="Tw Cen MT Condensed" panose="020B0604020202020204" charset="0"/>
              </a:rPr>
              <a:t>) = 28,5 dB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5571" y="1916832"/>
            <a:ext cx="35948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OP (</a:t>
            </a:r>
            <a:r>
              <a:rPr lang="pt-BR" sz="3300" dirty="0" err="1">
                <a:latin typeface="Tw Cen MT Condensed" panose="020B0604020202020204" charset="0"/>
              </a:rPr>
              <a:t>downstream</a:t>
            </a:r>
            <a:r>
              <a:rPr lang="pt-BR" sz="3300" dirty="0">
                <a:latin typeface="Tw Cen MT Condensed" panose="020B0604020202020204" charset="0"/>
              </a:rPr>
              <a:t>)= 28,5 dB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38135" y="2782452"/>
            <a:ext cx="32163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Total Perdas = </a:t>
            </a:r>
            <a:r>
              <a:rPr lang="pt-BR" sz="3300" dirty="0" smtClean="0">
                <a:latin typeface="Tw Cen MT Condensed" panose="020B0604020202020204" charset="0"/>
              </a:rPr>
              <a:t>22,35 </a:t>
            </a:r>
            <a:r>
              <a:rPr lang="pt-BR" sz="3300" dirty="0">
                <a:latin typeface="Tw Cen MT Condensed" panose="020B0604020202020204" charset="0"/>
              </a:rPr>
              <a:t>dB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532190" y="3682619"/>
            <a:ext cx="512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Margem de Segurança = OP – Total Perdas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876760" y="4213538"/>
            <a:ext cx="2438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MS = 28,5 – </a:t>
            </a:r>
            <a:r>
              <a:rPr lang="pt-BR" sz="3000" dirty="0" smtClean="0">
                <a:latin typeface="Tw Cen MT Condensed" panose="020B0604020202020204" charset="0"/>
              </a:rPr>
              <a:t>22,35 </a:t>
            </a:r>
            <a:endParaRPr lang="pt-BR" sz="3000" dirty="0">
              <a:latin typeface="Tw Cen MT Condensed" panose="020B0604020202020204" charset="0"/>
            </a:endParaRPr>
          </a:p>
          <a:p>
            <a:pPr algn="ctr"/>
            <a:r>
              <a:rPr lang="pt-BR" sz="3000" dirty="0">
                <a:latin typeface="Tw Cen MT Condensed" panose="020B0604020202020204" charset="0"/>
              </a:rPr>
              <a:t>MS = </a:t>
            </a:r>
            <a:r>
              <a:rPr lang="pt-BR" sz="3000" dirty="0" smtClean="0">
                <a:latin typeface="Tw Cen MT Condensed" panose="020B0604020202020204" charset="0"/>
              </a:rPr>
              <a:t>6,15 </a:t>
            </a:r>
            <a:r>
              <a:rPr lang="pt-BR" sz="3000" dirty="0">
                <a:latin typeface="Tw Cen MT Condensed" panose="020B0604020202020204" charset="0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4323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4" name="Conector reto 3"/>
          <p:cNvCxnSpPr/>
          <p:nvPr/>
        </p:nvCxnSpPr>
        <p:spPr>
          <a:xfrm flipV="1">
            <a:off x="2311347" y="4529702"/>
            <a:ext cx="390961" cy="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797926" y="4332522"/>
            <a:ext cx="64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431193" y="4853446"/>
            <a:ext cx="108012" cy="104080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CaixaDeTexto 6"/>
          <p:cNvSpPr txBox="1"/>
          <p:nvPr/>
        </p:nvSpPr>
        <p:spPr>
          <a:xfrm>
            <a:off x="2808249" y="4696324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</a:t>
            </a:r>
            <a:endParaRPr lang="pt-BR" sz="2400" dirty="0"/>
          </a:p>
        </p:txBody>
      </p:sp>
      <p:sp>
        <p:nvSpPr>
          <p:cNvPr id="8" name="Losango 7"/>
          <p:cNvSpPr/>
          <p:nvPr/>
        </p:nvSpPr>
        <p:spPr>
          <a:xfrm>
            <a:off x="2402713" y="5240730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/>
          <p:cNvSpPr txBox="1"/>
          <p:nvPr/>
        </p:nvSpPr>
        <p:spPr>
          <a:xfrm>
            <a:off x="2808249" y="5077874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Emenda</a:t>
            </a:r>
            <a:endParaRPr lang="pt-BR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7" y="1235581"/>
            <a:ext cx="1422043" cy="393881"/>
          </a:xfrm>
          <a:prstGeom prst="rect">
            <a:avLst/>
          </a:prstGeom>
        </p:spPr>
      </p:pic>
      <p:sp>
        <p:nvSpPr>
          <p:cNvPr id="12" name="Triângulo isósceles 11"/>
          <p:cNvSpPr/>
          <p:nvPr/>
        </p:nvSpPr>
        <p:spPr>
          <a:xfrm rot="16200000">
            <a:off x="5903910" y="1467663"/>
            <a:ext cx="944316" cy="570309"/>
          </a:xfrm>
          <a:prstGeom prst="triangle">
            <a:avLst>
              <a:gd name="adj" fmla="val 48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971935" y="1599184"/>
            <a:ext cx="511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OLT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4332070" y="1402876"/>
            <a:ext cx="572850" cy="727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Retângulo 14"/>
          <p:cNvSpPr/>
          <p:nvPr/>
        </p:nvSpPr>
        <p:spPr>
          <a:xfrm>
            <a:off x="4236596" y="1402876"/>
            <a:ext cx="95475" cy="91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4236596" y="1555811"/>
            <a:ext cx="95475" cy="91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4236596" y="1712009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236596" y="1882732"/>
            <a:ext cx="95475" cy="91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236596" y="2043952"/>
            <a:ext cx="95475" cy="91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3725085" y="1706464"/>
            <a:ext cx="108012" cy="104080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21" name="Conector reto 20"/>
          <p:cNvCxnSpPr>
            <a:stCxn id="20" idx="3"/>
          </p:cNvCxnSpPr>
          <p:nvPr/>
        </p:nvCxnSpPr>
        <p:spPr>
          <a:xfrm flipV="1">
            <a:off x="3833098" y="1757571"/>
            <a:ext cx="390961" cy="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Losango 21"/>
          <p:cNvSpPr/>
          <p:nvPr/>
        </p:nvSpPr>
        <p:spPr>
          <a:xfrm>
            <a:off x="4537486" y="1691599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23" name="Conector reto 22"/>
          <p:cNvCxnSpPr>
            <a:stCxn id="17" idx="3"/>
            <a:endCxn id="22" idx="1"/>
          </p:cNvCxnSpPr>
          <p:nvPr/>
        </p:nvCxnSpPr>
        <p:spPr>
          <a:xfrm>
            <a:off x="4332070" y="1757572"/>
            <a:ext cx="2054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V="1">
            <a:off x="4699504" y="1757572"/>
            <a:ext cx="50101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341149" y="20978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DIO</a:t>
            </a:r>
            <a:endParaRPr lang="pt-BR" sz="2400" dirty="0"/>
          </a:p>
        </p:txBody>
      </p:sp>
      <p:sp>
        <p:nvSpPr>
          <p:cNvPr id="26" name="Losango 25"/>
          <p:cNvSpPr/>
          <p:nvPr/>
        </p:nvSpPr>
        <p:spPr>
          <a:xfrm>
            <a:off x="5200517" y="1686845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27" name="Conector reto 26"/>
          <p:cNvCxnSpPr/>
          <p:nvPr/>
        </p:nvCxnSpPr>
        <p:spPr>
          <a:xfrm>
            <a:off x="5363072" y="1755263"/>
            <a:ext cx="725300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6251760" y="1601374"/>
            <a:ext cx="436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1x2</a:t>
            </a:r>
          </a:p>
          <a:p>
            <a:endParaRPr lang="pt-BR" sz="1350" dirty="0"/>
          </a:p>
        </p:txBody>
      </p:sp>
      <p:cxnSp>
        <p:nvCxnSpPr>
          <p:cNvPr id="29" name="Conector reto 28"/>
          <p:cNvCxnSpPr/>
          <p:nvPr/>
        </p:nvCxnSpPr>
        <p:spPr>
          <a:xfrm>
            <a:off x="6664301" y="1524894"/>
            <a:ext cx="891264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6672064" y="1916850"/>
            <a:ext cx="405210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Losango 32"/>
          <p:cNvSpPr/>
          <p:nvPr/>
        </p:nvSpPr>
        <p:spPr>
          <a:xfrm>
            <a:off x="5993260" y="1692532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Losango 33"/>
          <p:cNvSpPr/>
          <p:nvPr/>
        </p:nvSpPr>
        <p:spPr>
          <a:xfrm>
            <a:off x="6664301" y="1460510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5" name="Triângulo isósceles 34"/>
          <p:cNvSpPr/>
          <p:nvPr/>
        </p:nvSpPr>
        <p:spPr>
          <a:xfrm rot="16200000">
            <a:off x="7368562" y="1239741"/>
            <a:ext cx="944316" cy="570309"/>
          </a:xfrm>
          <a:prstGeom prst="triangle">
            <a:avLst>
              <a:gd name="adj" fmla="val 48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7720662" y="1372335"/>
            <a:ext cx="436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1x4</a:t>
            </a:r>
          </a:p>
          <a:p>
            <a:endParaRPr lang="pt-BR" sz="1350" dirty="0"/>
          </a:p>
        </p:txBody>
      </p:sp>
      <p:cxnSp>
        <p:nvCxnSpPr>
          <p:cNvPr id="38" name="Conector reto 37"/>
          <p:cNvCxnSpPr/>
          <p:nvPr/>
        </p:nvCxnSpPr>
        <p:spPr>
          <a:xfrm>
            <a:off x="8125874" y="1179709"/>
            <a:ext cx="405210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8140350" y="1431598"/>
            <a:ext cx="405210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8140350" y="1685016"/>
            <a:ext cx="405210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8125875" y="1915793"/>
            <a:ext cx="1023211" cy="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74509">
            <a:off x="8448494" y="4451704"/>
            <a:ext cx="527485" cy="7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CaixaDeTexto 47"/>
          <p:cNvSpPr txBox="1"/>
          <p:nvPr/>
        </p:nvSpPr>
        <p:spPr>
          <a:xfrm>
            <a:off x="8956866" y="4604984"/>
            <a:ext cx="52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PTO</a:t>
            </a:r>
            <a:endParaRPr lang="pt-BR" sz="2400" dirty="0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80" y="5473172"/>
            <a:ext cx="1231431" cy="348905"/>
          </a:xfrm>
          <a:prstGeom prst="rect">
            <a:avLst/>
          </a:prstGeom>
        </p:spPr>
      </p:pic>
      <p:sp>
        <p:nvSpPr>
          <p:cNvPr id="50" name="Retângulo 49"/>
          <p:cNvSpPr/>
          <p:nvPr/>
        </p:nvSpPr>
        <p:spPr>
          <a:xfrm>
            <a:off x="8121682" y="1862656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1" name="Retângulo 50"/>
          <p:cNvSpPr/>
          <p:nvPr/>
        </p:nvSpPr>
        <p:spPr>
          <a:xfrm>
            <a:off x="8415407" y="5584032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2" name="Conector reto 51"/>
          <p:cNvCxnSpPr/>
          <p:nvPr/>
        </p:nvCxnSpPr>
        <p:spPr>
          <a:xfrm>
            <a:off x="8511056" y="5618611"/>
            <a:ext cx="2026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 flipV="1">
            <a:off x="8713660" y="5206939"/>
            <a:ext cx="0" cy="4116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Imagem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83" y="5055482"/>
            <a:ext cx="915329" cy="1128197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411" y="5108192"/>
            <a:ext cx="1261909" cy="112819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7464152" y="573325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ONT 1420 G</a:t>
            </a:r>
            <a:endParaRPr lang="pt-BR" sz="2400" dirty="0"/>
          </a:p>
        </p:txBody>
      </p:sp>
      <p:sp>
        <p:nvSpPr>
          <p:cNvPr id="57" name="Triângulo isósceles 56"/>
          <p:cNvSpPr/>
          <p:nvPr/>
        </p:nvSpPr>
        <p:spPr>
          <a:xfrm rot="16200000">
            <a:off x="2195927" y="5552329"/>
            <a:ext cx="452457" cy="285157"/>
          </a:xfrm>
          <a:prstGeom prst="triangle">
            <a:avLst>
              <a:gd name="adj" fmla="val 48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797926" y="5521791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Splitter</a:t>
            </a:r>
            <a:endParaRPr lang="pt-BR" sz="2400" dirty="0"/>
          </a:p>
        </p:txBody>
      </p:sp>
      <p:sp>
        <p:nvSpPr>
          <p:cNvPr id="59" name="Retângulo 58"/>
          <p:cNvSpPr/>
          <p:nvPr/>
        </p:nvSpPr>
        <p:spPr>
          <a:xfrm>
            <a:off x="8665923" y="5133304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0" name="Triângulo isósceles 109"/>
          <p:cNvSpPr/>
          <p:nvPr/>
        </p:nvSpPr>
        <p:spPr>
          <a:xfrm>
            <a:off x="8676927" y="2733596"/>
            <a:ext cx="944316" cy="570309"/>
          </a:xfrm>
          <a:prstGeom prst="triangle">
            <a:avLst>
              <a:gd name="adj" fmla="val 48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sp>
        <p:nvSpPr>
          <p:cNvPr id="111" name="CaixaDeTexto 110"/>
          <p:cNvSpPr txBox="1"/>
          <p:nvPr/>
        </p:nvSpPr>
        <p:spPr>
          <a:xfrm>
            <a:off x="8930917" y="2959489"/>
            <a:ext cx="436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1x8</a:t>
            </a:r>
          </a:p>
          <a:p>
            <a:endParaRPr lang="pt-BR" sz="1350" dirty="0"/>
          </a:p>
        </p:txBody>
      </p:sp>
      <p:cxnSp>
        <p:nvCxnSpPr>
          <p:cNvPr id="46" name="Conector reto 45"/>
          <p:cNvCxnSpPr/>
          <p:nvPr/>
        </p:nvCxnSpPr>
        <p:spPr>
          <a:xfrm>
            <a:off x="9136734" y="1928294"/>
            <a:ext cx="0" cy="792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Losango 36"/>
          <p:cNvSpPr/>
          <p:nvPr/>
        </p:nvSpPr>
        <p:spPr>
          <a:xfrm>
            <a:off x="9055725" y="2670593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120" name="Grupo 119"/>
          <p:cNvGrpSpPr/>
          <p:nvPr/>
        </p:nvGrpSpPr>
        <p:grpSpPr>
          <a:xfrm rot="5400000">
            <a:off x="9016141" y="3149259"/>
            <a:ext cx="412838" cy="735529"/>
            <a:chOff x="5428335" y="2765115"/>
            <a:chExt cx="412838" cy="735529"/>
          </a:xfrm>
        </p:grpSpPr>
        <p:cxnSp>
          <p:nvCxnSpPr>
            <p:cNvPr id="113" name="Conector reto 112"/>
            <p:cNvCxnSpPr/>
            <p:nvPr/>
          </p:nvCxnSpPr>
          <p:spPr>
            <a:xfrm>
              <a:off x="5432267" y="2765115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>
              <a:off x="5428335" y="2884360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>
              <a:off x="5435963" y="3019080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>
              <a:off x="5435963" y="3156504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reto 116"/>
            <p:cNvCxnSpPr/>
            <p:nvPr/>
          </p:nvCxnSpPr>
          <p:spPr>
            <a:xfrm>
              <a:off x="5432267" y="3279370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reto 117"/>
            <p:cNvCxnSpPr/>
            <p:nvPr/>
          </p:nvCxnSpPr>
          <p:spPr>
            <a:xfrm>
              <a:off x="5435963" y="3376845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ector reto 118"/>
            <p:cNvCxnSpPr/>
            <p:nvPr/>
          </p:nvCxnSpPr>
          <p:spPr>
            <a:xfrm>
              <a:off x="5435963" y="3499711"/>
              <a:ext cx="405210" cy="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Conector reto 120"/>
          <p:cNvCxnSpPr/>
          <p:nvPr/>
        </p:nvCxnSpPr>
        <p:spPr>
          <a:xfrm flipH="1">
            <a:off x="8731931" y="3318218"/>
            <a:ext cx="12695" cy="1197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Retângulo 123"/>
          <p:cNvSpPr/>
          <p:nvPr/>
        </p:nvSpPr>
        <p:spPr>
          <a:xfrm>
            <a:off x="8694560" y="3303905"/>
            <a:ext cx="95475" cy="91127"/>
          </a:xfrm>
          <a:prstGeom prst="rect">
            <a:avLst/>
          </a:prstGeom>
          <a:solidFill>
            <a:srgbClr val="10FC1B"/>
          </a:solidFill>
          <a:ln>
            <a:solidFill>
              <a:srgbClr val="10F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5" name="Losango 124"/>
          <p:cNvSpPr/>
          <p:nvPr/>
        </p:nvSpPr>
        <p:spPr>
          <a:xfrm>
            <a:off x="8644435" y="4431410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6" name="CaixaDeTexto 125"/>
          <p:cNvSpPr txBox="1"/>
          <p:nvPr/>
        </p:nvSpPr>
        <p:spPr>
          <a:xfrm>
            <a:off x="1991544" y="-7558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300" dirty="0">
                <a:solidFill>
                  <a:srgbClr val="037336"/>
                </a:solidFill>
                <a:latin typeface="Tw Cen MT Condensed" pitchFamily="34" charset="0"/>
              </a:rPr>
              <a:t>Calcule a viabilidade do enlace:</a:t>
            </a:r>
          </a:p>
        </p:txBody>
      </p:sp>
      <p:pic>
        <p:nvPicPr>
          <p:cNvPr id="127" name="Imagem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75" y="1316494"/>
            <a:ext cx="601288" cy="601288"/>
          </a:xfrm>
          <a:prstGeom prst="rect">
            <a:avLst/>
          </a:prstGeom>
        </p:spPr>
      </p:pic>
      <p:sp>
        <p:nvSpPr>
          <p:cNvPr id="128" name="CaixaDeTexto 127"/>
          <p:cNvSpPr txBox="1"/>
          <p:nvPr/>
        </p:nvSpPr>
        <p:spPr>
          <a:xfrm>
            <a:off x="2740648" y="1755263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KPSD 1120</a:t>
            </a:r>
            <a:endParaRPr lang="pt-BR" sz="2400" dirty="0"/>
          </a:p>
        </p:txBody>
      </p:sp>
      <p:sp>
        <p:nvSpPr>
          <p:cNvPr id="130" name="CaixaDeTexto 129"/>
          <p:cNvSpPr txBox="1"/>
          <p:nvPr/>
        </p:nvSpPr>
        <p:spPr>
          <a:xfrm>
            <a:off x="2170895" y="2448101"/>
            <a:ext cx="32163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latin typeface="Tw Cen MT Condensed" panose="020B0604020202020204" charset="0"/>
              </a:rPr>
              <a:t>Total Perdas = </a:t>
            </a:r>
            <a:r>
              <a:rPr lang="pt-BR" sz="3300" dirty="0" smtClean="0">
                <a:latin typeface="Tw Cen MT Condensed" panose="020B0604020202020204" charset="0"/>
              </a:rPr>
              <a:t>26,45 </a:t>
            </a:r>
            <a:r>
              <a:rPr lang="pt-BR" sz="3300" dirty="0">
                <a:latin typeface="Tw Cen MT Condensed" panose="020B0604020202020204" charset="0"/>
              </a:rPr>
              <a:t>dB</a:t>
            </a:r>
          </a:p>
        </p:txBody>
      </p:sp>
      <p:sp>
        <p:nvSpPr>
          <p:cNvPr id="132" name="CaixaDeTexto 131"/>
          <p:cNvSpPr txBox="1"/>
          <p:nvPr/>
        </p:nvSpPr>
        <p:spPr>
          <a:xfrm>
            <a:off x="2564734" y="2874633"/>
            <a:ext cx="2438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w Cen MT Condensed" panose="020B0604020202020204" charset="0"/>
              </a:rPr>
              <a:t>MS = 28,5 – </a:t>
            </a:r>
            <a:r>
              <a:rPr lang="pt-BR" sz="3000" dirty="0" smtClean="0">
                <a:latin typeface="Tw Cen MT Condensed" panose="020B0604020202020204" charset="0"/>
              </a:rPr>
              <a:t>26,45 </a:t>
            </a:r>
            <a:endParaRPr lang="pt-BR" sz="3000" dirty="0">
              <a:latin typeface="Tw Cen MT Condensed" panose="020B0604020202020204" charset="0"/>
            </a:endParaRPr>
          </a:p>
          <a:p>
            <a:pPr algn="ctr"/>
            <a:r>
              <a:rPr lang="pt-BR" sz="3000" dirty="0">
                <a:latin typeface="Tw Cen MT Condensed" panose="020B0604020202020204" charset="0"/>
              </a:rPr>
              <a:t>MS = </a:t>
            </a:r>
            <a:r>
              <a:rPr lang="pt-BR" sz="3000" dirty="0" smtClean="0">
                <a:latin typeface="Tw Cen MT Condensed" panose="020B0604020202020204" charset="0"/>
              </a:rPr>
              <a:t>2,05 </a:t>
            </a:r>
            <a:r>
              <a:rPr lang="pt-BR" sz="3000" dirty="0">
                <a:latin typeface="Tw Cen MT Condensed" panose="020B0604020202020204" charset="0"/>
              </a:rPr>
              <a:t>dB</a:t>
            </a:r>
          </a:p>
        </p:txBody>
      </p:sp>
      <p:sp>
        <p:nvSpPr>
          <p:cNvPr id="70" name="Losango 69"/>
          <p:cNvSpPr/>
          <p:nvPr/>
        </p:nvSpPr>
        <p:spPr>
          <a:xfrm>
            <a:off x="7528690" y="1466020"/>
            <a:ext cx="162018" cy="131944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5113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153562" y="1993092"/>
            <a:ext cx="7749480" cy="1134126"/>
          </a:xfrm>
        </p:spPr>
        <p:txBody>
          <a:bodyPr>
            <a:noAutofit/>
          </a:bodyPr>
          <a:lstStyle/>
          <a:p>
            <a:r>
              <a:rPr lang="pt-BR" sz="8625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CONFIGURAÇÃO E APLICAÇÃO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667003" y="1333545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7</a:t>
            </a:r>
          </a:p>
        </p:txBody>
      </p:sp>
    </p:spTree>
    <p:extLst>
      <p:ext uri="{BB962C8B-B14F-4D97-AF65-F5344CB8AC3E}">
        <p14:creationId xmlns:p14="http://schemas.microsoft.com/office/powerpoint/2010/main" val="426822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2585835" y="548680"/>
            <a:ext cx="7020333" cy="4824536"/>
            <a:chOff x="1387067" y="874603"/>
            <a:chExt cx="6100810" cy="4282589"/>
          </a:xfrm>
        </p:grpSpPr>
        <p:sp>
          <p:nvSpPr>
            <p:cNvPr id="5" name="Nuvem 4"/>
            <p:cNvSpPr/>
            <p:nvPr/>
          </p:nvSpPr>
          <p:spPr>
            <a:xfrm>
              <a:off x="1387067" y="4023066"/>
              <a:ext cx="1458162" cy="1134126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6" name="Picture 6" descr="C:\Documents and Settings\lu048371\Desktop\Broadband\i800_direita_0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1568" y="4317157"/>
              <a:ext cx="749165" cy="545949"/>
            </a:xfrm>
            <a:prstGeom prst="rect">
              <a:avLst/>
            </a:prstGeom>
            <a:noFill/>
          </p:spPr>
        </p:pic>
        <p:cxnSp>
          <p:nvCxnSpPr>
            <p:cNvPr id="8" name="Conector angulado 7"/>
            <p:cNvCxnSpPr>
              <a:endCxn id="5" idx="3"/>
            </p:cNvCxnSpPr>
            <p:nvPr/>
          </p:nvCxnSpPr>
          <p:spPr>
            <a:xfrm rot="5400000">
              <a:off x="1638179" y="3096883"/>
              <a:ext cx="1469001" cy="51305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Nuvem 14"/>
            <p:cNvSpPr/>
            <p:nvPr/>
          </p:nvSpPr>
          <p:spPr>
            <a:xfrm>
              <a:off x="3716331" y="874603"/>
              <a:ext cx="1927367" cy="1383618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3883307" y="1322769"/>
              <a:ext cx="1593417" cy="573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NUCLEO DA REDE</a:t>
              </a:r>
            </a:p>
            <a:p>
              <a:pPr algn="ctr"/>
              <a:r>
                <a:rPr lang="pt-BR" dirty="0"/>
                <a:t>(CORE)</a:t>
              </a:r>
            </a:p>
          </p:txBody>
        </p:sp>
        <p:cxnSp>
          <p:nvCxnSpPr>
            <p:cNvPr id="18" name="Conector angulado 17"/>
            <p:cNvCxnSpPr/>
            <p:nvPr/>
          </p:nvCxnSpPr>
          <p:spPr>
            <a:xfrm flipV="1">
              <a:off x="3491882" y="2038041"/>
              <a:ext cx="652409" cy="36101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55" y="2456892"/>
              <a:ext cx="1998222" cy="486054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484" y="2300847"/>
              <a:ext cx="2019448" cy="488033"/>
            </a:xfrm>
            <a:prstGeom prst="rect">
              <a:avLst/>
            </a:prstGeom>
          </p:spPr>
        </p:pic>
        <p:cxnSp>
          <p:nvCxnSpPr>
            <p:cNvPr id="24" name="Conector angulado 23"/>
            <p:cNvCxnSpPr/>
            <p:nvPr/>
          </p:nvCxnSpPr>
          <p:spPr>
            <a:xfrm rot="16200000" flipH="1">
              <a:off x="5108625" y="2009790"/>
              <a:ext cx="844050" cy="22609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Nuvem 26"/>
            <p:cNvSpPr/>
            <p:nvPr/>
          </p:nvSpPr>
          <p:spPr>
            <a:xfrm>
              <a:off x="6114186" y="4023068"/>
              <a:ext cx="1358575" cy="10692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28" name="Picture 6" descr="C:\Documents and Settings\lu048371\Desktop\Broadband\i800_direita_0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18890" y="4347790"/>
              <a:ext cx="749165" cy="545949"/>
            </a:xfrm>
            <a:prstGeom prst="rect">
              <a:avLst/>
            </a:prstGeom>
            <a:noFill/>
          </p:spPr>
        </p:pic>
        <p:cxnSp>
          <p:nvCxnSpPr>
            <p:cNvPr id="30" name="Conector reto 29"/>
            <p:cNvCxnSpPr/>
            <p:nvPr/>
          </p:nvCxnSpPr>
          <p:spPr>
            <a:xfrm>
              <a:off x="6488766" y="2788878"/>
              <a:ext cx="0" cy="1360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Seta para a esquerda 33"/>
            <p:cNvSpPr/>
            <p:nvPr/>
          </p:nvSpPr>
          <p:spPr>
            <a:xfrm rot="8161640">
              <a:off x="2994368" y="1838474"/>
              <a:ext cx="776011" cy="28029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1615514" y="1622439"/>
              <a:ext cx="1635487" cy="32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Tráfego </a:t>
              </a:r>
              <a:r>
                <a:rPr lang="pt-BR" b="1" dirty="0" err="1"/>
                <a:t>Upstream</a:t>
              </a:r>
              <a:endParaRPr lang="pt-BR" b="1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125876" y="3466391"/>
              <a:ext cx="1888241" cy="32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Tráfego </a:t>
              </a:r>
              <a:r>
                <a:rPr lang="pt-BR" b="1" dirty="0" err="1"/>
                <a:t>Downstream</a:t>
              </a:r>
              <a:endParaRPr lang="pt-BR" b="1" dirty="0"/>
            </a:p>
          </p:txBody>
        </p:sp>
        <p:sp>
          <p:nvSpPr>
            <p:cNvPr id="21" name="Seta para a esquerda 20"/>
            <p:cNvSpPr/>
            <p:nvPr/>
          </p:nvSpPr>
          <p:spPr>
            <a:xfrm rot="18817454">
              <a:off x="2604819" y="3261474"/>
              <a:ext cx="776011" cy="28029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41049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782710"/>
            <a:ext cx="8208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spc="-600" dirty="0">
                <a:solidFill>
                  <a:srgbClr val="037336"/>
                </a:solidFill>
                <a:latin typeface="Tw Cen MT Condensed" pitchFamily="34" charset="0"/>
              </a:rPr>
              <a:t>Bridges ou Bridges Interface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734317" y="1406997"/>
            <a:ext cx="672336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5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Grupo de interfaces que compartilham um atributo em comum;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5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Quadros são entregues apenas a interfaces que pertençam a mesma bridge.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5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25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VLAN’s</a:t>
            </a:r>
            <a:r>
              <a:rPr lang="pt-BR" sz="225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definem a qual bridge um quadro 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r>
              <a:rPr lang="pt-BR" sz="225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    pertence.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93" y="2510898"/>
            <a:ext cx="6943670" cy="31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6207479" y="4293096"/>
            <a:ext cx="3537012" cy="842538"/>
          </a:xfrm>
          <a:prstGeom prst="rect">
            <a:avLst/>
          </a:prstGeom>
          <a:solidFill>
            <a:srgbClr val="037336"/>
          </a:solidFill>
          <a:ln>
            <a:solidFill>
              <a:srgbClr val="037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Retângulo 9"/>
          <p:cNvSpPr/>
          <p:nvPr/>
        </p:nvSpPr>
        <p:spPr>
          <a:xfrm>
            <a:off x="2667000" y="2910498"/>
            <a:ext cx="3537012" cy="842538"/>
          </a:xfrm>
          <a:prstGeom prst="rect">
            <a:avLst/>
          </a:prstGeom>
          <a:solidFill>
            <a:srgbClr val="037336"/>
          </a:solidFill>
          <a:ln>
            <a:solidFill>
              <a:srgbClr val="037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1268763"/>
            <a:ext cx="820891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50" spc="-600" dirty="0">
                <a:solidFill>
                  <a:srgbClr val="037336"/>
                </a:solidFill>
                <a:latin typeface="Tw Cen MT Condensed" pitchFamily="34" charset="0"/>
              </a:rPr>
              <a:t>TIPOS DE BRIDGES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233134" y="2906346"/>
            <a:ext cx="2452916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latin typeface="Tw Cen MT Condensed" pitchFamily="34" charset="0"/>
              </a:rPr>
              <a:t>Simétricas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561279" y="4293096"/>
            <a:ext cx="297870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latin typeface="Tw Cen MT Condensed" pitchFamily="34" charset="0"/>
              </a:rPr>
              <a:t>Assimétricas</a:t>
            </a:r>
          </a:p>
        </p:txBody>
      </p:sp>
    </p:spTree>
    <p:extLst>
      <p:ext uri="{BB962C8B-B14F-4D97-AF65-F5344CB8AC3E}">
        <p14:creationId xmlns:p14="http://schemas.microsoft.com/office/powerpoint/2010/main" val="31034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11653 -0.2912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11849 -0.2900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4" grpId="0"/>
      <p:bldP spid="8" grpId="0"/>
      <p:bldP spid="8" grpId="1"/>
      <p:bldP spid="9" grpId="0"/>
      <p:bldP spid="9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875421" y="-42484"/>
            <a:ext cx="1044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Bridges TLS (</a:t>
            </a:r>
            <a:r>
              <a:rPr lang="pt-BR" sz="8000" spc="-600" dirty="0" err="1" smtClean="0">
                <a:solidFill>
                  <a:srgbClr val="037336"/>
                </a:solidFill>
                <a:latin typeface="Tw Cen MT Condensed" pitchFamily="34" charset="0"/>
              </a:rPr>
              <a:t>Transparent</a:t>
            </a:r>
            <a:r>
              <a:rPr lang="pt-BR" sz="8000" spc="-600" dirty="0" smtClean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Lan Services)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54176" y="1052736"/>
            <a:ext cx="9083651" cy="441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Tráfego flui livremente entre as interfaces;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Funciona apenas com outra bridge TLS;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Pacotes </a:t>
            </a:r>
            <a:r>
              <a:rPr lang="pt-BR" sz="3200" dirty="0" err="1" smtClean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Unicast</a:t>
            </a:r>
            <a:r>
              <a:rPr lang="pt-BR" sz="3200" dirty="0" smtClean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tem seu endereço MAC aprendido na entrada;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Pacotes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Broadcast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são encaminhados para todas interfaces bridges correspondentes, porem não há aprendizado;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Os endereços de entrada são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aprendidos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mantidos no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banco de dados de encaminhamento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6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grpSp>
        <p:nvGrpSpPr>
          <p:cNvPr id="4" name="Grupo 3"/>
          <p:cNvGrpSpPr/>
          <p:nvPr/>
        </p:nvGrpSpPr>
        <p:grpSpPr>
          <a:xfrm>
            <a:off x="2128341" y="1888719"/>
            <a:ext cx="7935318" cy="4097518"/>
            <a:chOff x="1331640" y="2448349"/>
            <a:chExt cx="6488477" cy="2949377"/>
          </a:xfrm>
        </p:grpSpPr>
        <p:grpSp>
          <p:nvGrpSpPr>
            <p:cNvPr id="55" name="Grupo 54"/>
            <p:cNvGrpSpPr/>
            <p:nvPr/>
          </p:nvGrpSpPr>
          <p:grpSpPr>
            <a:xfrm>
              <a:off x="1331640" y="2456892"/>
              <a:ext cx="2864508" cy="2940834"/>
              <a:chOff x="4911491" y="179358"/>
              <a:chExt cx="3819344" cy="6169042"/>
            </a:xfrm>
          </p:grpSpPr>
          <p:grpSp>
            <p:nvGrpSpPr>
              <p:cNvPr id="56" name="Grupo 55"/>
              <p:cNvGrpSpPr/>
              <p:nvPr/>
            </p:nvGrpSpPr>
            <p:grpSpPr>
              <a:xfrm>
                <a:off x="4911491" y="1202910"/>
                <a:ext cx="3819344" cy="3894669"/>
                <a:chOff x="204356" y="1340636"/>
                <a:chExt cx="3980320" cy="3732559"/>
              </a:xfrm>
            </p:grpSpPr>
            <p:sp>
              <p:nvSpPr>
                <p:cNvPr id="63" name="Retângulo 62"/>
                <p:cNvSpPr/>
                <p:nvPr/>
              </p:nvSpPr>
              <p:spPr>
                <a:xfrm>
                  <a:off x="204356" y="1340636"/>
                  <a:ext cx="3980320" cy="373255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350"/>
                </a:p>
              </p:txBody>
            </p:sp>
            <p:pic>
              <p:nvPicPr>
                <p:cNvPr id="64" name="Imagem 6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536" y="2819788"/>
                  <a:ext cx="3560968" cy="930392"/>
                </a:xfrm>
                <a:prstGeom prst="rect">
                  <a:avLst/>
                </a:prstGeom>
              </p:spPr>
            </p:pic>
            <p:grpSp>
              <p:nvGrpSpPr>
                <p:cNvPr id="65" name="Grupo 64"/>
                <p:cNvGrpSpPr/>
                <p:nvPr/>
              </p:nvGrpSpPr>
              <p:grpSpPr>
                <a:xfrm>
                  <a:off x="899592" y="3645024"/>
                  <a:ext cx="2552856" cy="1008112"/>
                  <a:chOff x="899592" y="3933056"/>
                  <a:chExt cx="2552856" cy="1008112"/>
                </a:xfrm>
              </p:grpSpPr>
              <p:sp>
                <p:nvSpPr>
                  <p:cNvPr id="70" name="Seta para cima 69"/>
                  <p:cNvSpPr/>
                  <p:nvPr/>
                </p:nvSpPr>
                <p:spPr>
                  <a:xfrm>
                    <a:off x="899592" y="3933056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  <p:sp>
                <p:nvSpPr>
                  <p:cNvPr id="71" name="Seta para cima 70"/>
                  <p:cNvSpPr/>
                  <p:nvPr/>
                </p:nvSpPr>
                <p:spPr>
                  <a:xfrm>
                    <a:off x="2068008" y="3933056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  <p:sp>
                <p:nvSpPr>
                  <p:cNvPr id="72" name="Seta para cima 71"/>
                  <p:cNvSpPr/>
                  <p:nvPr/>
                </p:nvSpPr>
                <p:spPr>
                  <a:xfrm>
                    <a:off x="3236424" y="3933056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</p:grpSp>
            <p:grpSp>
              <p:nvGrpSpPr>
                <p:cNvPr id="66" name="Grupo 65"/>
                <p:cNvGrpSpPr/>
                <p:nvPr/>
              </p:nvGrpSpPr>
              <p:grpSpPr>
                <a:xfrm>
                  <a:off x="899592" y="1700808"/>
                  <a:ext cx="2552856" cy="1008112"/>
                  <a:chOff x="899592" y="1484784"/>
                  <a:chExt cx="2552856" cy="1008112"/>
                </a:xfrm>
              </p:grpSpPr>
              <p:sp>
                <p:nvSpPr>
                  <p:cNvPr id="67" name="Seta para cima 66"/>
                  <p:cNvSpPr/>
                  <p:nvPr/>
                </p:nvSpPr>
                <p:spPr>
                  <a:xfrm>
                    <a:off x="899592" y="1484784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  <p:sp>
                <p:nvSpPr>
                  <p:cNvPr id="68" name="Seta para cima 67"/>
                  <p:cNvSpPr/>
                  <p:nvPr/>
                </p:nvSpPr>
                <p:spPr>
                  <a:xfrm>
                    <a:off x="2068008" y="1484784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  <p:sp>
                <p:nvSpPr>
                  <p:cNvPr id="69" name="Seta para cima 68"/>
                  <p:cNvSpPr/>
                  <p:nvPr/>
                </p:nvSpPr>
                <p:spPr>
                  <a:xfrm>
                    <a:off x="3236424" y="1484784"/>
                    <a:ext cx="216024" cy="100811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</p:grpSp>
          </p:grpSp>
          <p:sp>
            <p:nvSpPr>
              <p:cNvPr id="57" name="CaixaDeTexto 56"/>
              <p:cNvSpPr txBox="1"/>
              <p:nvPr/>
            </p:nvSpPr>
            <p:spPr>
              <a:xfrm>
                <a:off x="5142116" y="4640550"/>
                <a:ext cx="1111498" cy="1707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50" b="1" dirty="0" err="1"/>
                  <a:t>Unicast</a:t>
                </a:r>
                <a:endParaRPr lang="pt-BR" sz="1350" b="1" dirty="0"/>
              </a:p>
              <a:p>
                <a:pPr algn="ctr"/>
                <a:r>
                  <a:rPr lang="pt-BR" sz="1350" b="1" dirty="0"/>
                  <a:t>aprendido</a:t>
                </a:r>
              </a:p>
              <a:p>
                <a:pPr algn="ctr"/>
                <a:r>
                  <a:rPr lang="pt-BR" sz="1350" b="1" dirty="0"/>
                  <a:t>na entrada</a:t>
                </a:r>
              </a:p>
              <a:p>
                <a:endParaRPr lang="pt-BR" sz="1350" dirty="0"/>
              </a:p>
              <a:p>
                <a:endParaRPr lang="pt-BR" sz="1350" dirty="0"/>
              </a:p>
            </p:txBody>
          </p:sp>
          <p:sp>
            <p:nvSpPr>
              <p:cNvPr id="58" name="CaixaDeTexto 57"/>
              <p:cNvSpPr txBox="1"/>
              <p:nvPr/>
            </p:nvSpPr>
            <p:spPr>
              <a:xfrm>
                <a:off x="6249384" y="4656553"/>
                <a:ext cx="933868" cy="108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b="1" dirty="0" err="1"/>
                  <a:t>Multicast</a:t>
                </a:r>
                <a:endParaRPr lang="pt-BR" sz="1350" b="1" dirty="0"/>
              </a:p>
              <a:p>
                <a:endParaRPr lang="pt-BR" sz="1350" dirty="0"/>
              </a:p>
              <a:p>
                <a:endParaRPr lang="pt-BR" sz="1350" dirty="0"/>
              </a:p>
            </p:txBody>
          </p:sp>
          <p:sp>
            <p:nvSpPr>
              <p:cNvPr id="59" name="CaixaDeTexto 58"/>
              <p:cNvSpPr txBox="1"/>
              <p:nvPr/>
            </p:nvSpPr>
            <p:spPr>
              <a:xfrm>
                <a:off x="7400720" y="4654926"/>
                <a:ext cx="975252" cy="108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b="1" dirty="0"/>
                  <a:t>Broadcast</a:t>
                </a:r>
              </a:p>
              <a:p>
                <a:endParaRPr lang="pt-BR" sz="1350" dirty="0"/>
              </a:p>
              <a:p>
                <a:endParaRPr lang="pt-BR" sz="1350" dirty="0"/>
              </a:p>
            </p:txBody>
          </p:sp>
          <p:sp>
            <p:nvSpPr>
              <p:cNvPr id="60" name="CaixaDeTexto 59"/>
              <p:cNvSpPr txBox="1"/>
              <p:nvPr/>
            </p:nvSpPr>
            <p:spPr>
              <a:xfrm>
                <a:off x="5035280" y="179358"/>
                <a:ext cx="1347219" cy="1394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50" b="1" dirty="0" err="1"/>
                  <a:t>Unicast</a:t>
                </a:r>
                <a:endParaRPr lang="pt-BR" sz="1350" b="1" dirty="0"/>
              </a:p>
              <a:p>
                <a:pPr algn="ctr"/>
                <a:r>
                  <a:rPr lang="pt-BR" sz="1350" b="1" dirty="0"/>
                  <a:t>encaminhado</a:t>
                </a:r>
              </a:p>
              <a:p>
                <a:pPr algn="ctr"/>
                <a:r>
                  <a:rPr lang="pt-BR" sz="1350" b="1" dirty="0"/>
                  <a:t>na saída</a:t>
                </a:r>
              </a:p>
              <a:p>
                <a:endParaRPr lang="pt-BR" sz="1350" dirty="0"/>
              </a:p>
            </p:txBody>
          </p:sp>
          <p:sp>
            <p:nvSpPr>
              <p:cNvPr id="61" name="CaixaDeTexto 60"/>
              <p:cNvSpPr txBox="1"/>
              <p:nvPr/>
            </p:nvSpPr>
            <p:spPr>
              <a:xfrm>
                <a:off x="6224892" y="972382"/>
                <a:ext cx="933868" cy="108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b="1" dirty="0" err="1"/>
                  <a:t>Multicast</a:t>
                </a:r>
                <a:endParaRPr lang="pt-BR" sz="1350" b="1" dirty="0"/>
              </a:p>
              <a:p>
                <a:endParaRPr lang="pt-BR" sz="1350" dirty="0"/>
              </a:p>
              <a:p>
                <a:endParaRPr lang="pt-BR" sz="1350" dirty="0"/>
              </a:p>
            </p:txBody>
          </p:sp>
          <p:sp>
            <p:nvSpPr>
              <p:cNvPr id="62" name="CaixaDeTexto 61"/>
              <p:cNvSpPr txBox="1"/>
              <p:nvPr/>
            </p:nvSpPr>
            <p:spPr>
              <a:xfrm>
                <a:off x="7376228" y="972382"/>
                <a:ext cx="975252" cy="108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b="1" dirty="0"/>
                  <a:t>Broadcast</a:t>
                </a:r>
              </a:p>
              <a:p>
                <a:endParaRPr lang="pt-BR" sz="1350" dirty="0"/>
              </a:p>
              <a:p>
                <a:endParaRPr lang="pt-BR" sz="1350" dirty="0"/>
              </a:p>
            </p:txBody>
          </p:sp>
        </p:grpSp>
        <p:grpSp>
          <p:nvGrpSpPr>
            <p:cNvPr id="2" name="Grupo 1"/>
            <p:cNvGrpSpPr/>
            <p:nvPr/>
          </p:nvGrpSpPr>
          <p:grpSpPr>
            <a:xfrm>
              <a:off x="4955609" y="2448349"/>
              <a:ext cx="2864508" cy="2788117"/>
              <a:chOff x="4911491" y="770783"/>
              <a:chExt cx="3819344" cy="5717515"/>
            </a:xfrm>
          </p:grpSpPr>
          <p:grpSp>
            <p:nvGrpSpPr>
              <p:cNvPr id="54" name="Grupo 53"/>
              <p:cNvGrpSpPr/>
              <p:nvPr/>
            </p:nvGrpSpPr>
            <p:grpSpPr>
              <a:xfrm>
                <a:off x="4911491" y="1546023"/>
                <a:ext cx="3819344" cy="4718256"/>
                <a:chOff x="4911491" y="994540"/>
                <a:chExt cx="3819344" cy="4718256"/>
              </a:xfrm>
            </p:grpSpPr>
            <p:grpSp>
              <p:nvGrpSpPr>
                <p:cNvPr id="34" name="Grupo 33"/>
                <p:cNvGrpSpPr/>
                <p:nvPr/>
              </p:nvGrpSpPr>
              <p:grpSpPr>
                <a:xfrm>
                  <a:off x="4911491" y="1202910"/>
                  <a:ext cx="3819344" cy="3894669"/>
                  <a:chOff x="204356" y="1340636"/>
                  <a:chExt cx="3980320" cy="3732559"/>
                </a:xfrm>
              </p:grpSpPr>
              <p:sp>
                <p:nvSpPr>
                  <p:cNvPr id="35" name="Retângulo 34"/>
                  <p:cNvSpPr/>
                  <p:nvPr/>
                </p:nvSpPr>
                <p:spPr>
                  <a:xfrm>
                    <a:off x="204356" y="1340636"/>
                    <a:ext cx="3980320" cy="37325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350"/>
                  </a:p>
                </p:txBody>
              </p:sp>
              <p:pic>
                <p:nvPicPr>
                  <p:cNvPr id="36" name="Imagem 3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5536" y="2819788"/>
                    <a:ext cx="3560968" cy="930392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upo 36"/>
                  <p:cNvGrpSpPr/>
                  <p:nvPr/>
                </p:nvGrpSpPr>
                <p:grpSpPr>
                  <a:xfrm>
                    <a:off x="899592" y="3645024"/>
                    <a:ext cx="2552856" cy="1008112"/>
                    <a:chOff x="899592" y="3933056"/>
                    <a:chExt cx="2552856" cy="1008112"/>
                  </a:xfrm>
                </p:grpSpPr>
                <p:sp>
                  <p:nvSpPr>
                    <p:cNvPr id="42" name="Seta para cima 41"/>
                    <p:cNvSpPr/>
                    <p:nvPr/>
                  </p:nvSpPr>
                  <p:spPr>
                    <a:xfrm rot="10800000">
                      <a:off x="899592" y="3933056"/>
                      <a:ext cx="216024" cy="100811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  <p:sp>
                  <p:nvSpPr>
                    <p:cNvPr id="43" name="Seta para cima 42"/>
                    <p:cNvSpPr/>
                    <p:nvPr/>
                  </p:nvSpPr>
                  <p:spPr>
                    <a:xfrm rot="10800000">
                      <a:off x="2068008" y="3933056"/>
                      <a:ext cx="216024" cy="100811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  <p:sp>
                  <p:nvSpPr>
                    <p:cNvPr id="44" name="Seta para cima 43"/>
                    <p:cNvSpPr/>
                    <p:nvPr/>
                  </p:nvSpPr>
                  <p:spPr>
                    <a:xfrm rot="10800000">
                      <a:off x="3236424" y="3933056"/>
                      <a:ext cx="216024" cy="100811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</p:grpSp>
              <p:grpSp>
                <p:nvGrpSpPr>
                  <p:cNvPr id="38" name="Grupo 37"/>
                  <p:cNvGrpSpPr/>
                  <p:nvPr/>
                </p:nvGrpSpPr>
                <p:grpSpPr>
                  <a:xfrm>
                    <a:off x="934958" y="1700808"/>
                    <a:ext cx="2517490" cy="1027226"/>
                    <a:chOff x="934958" y="1484784"/>
                    <a:chExt cx="2517490" cy="1027226"/>
                  </a:xfrm>
                </p:grpSpPr>
                <p:sp>
                  <p:nvSpPr>
                    <p:cNvPr id="39" name="Seta para cima 38"/>
                    <p:cNvSpPr/>
                    <p:nvPr/>
                  </p:nvSpPr>
                  <p:spPr>
                    <a:xfrm rot="10800000">
                      <a:off x="934958" y="1503897"/>
                      <a:ext cx="216024" cy="1008113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  <p:sp>
                  <p:nvSpPr>
                    <p:cNvPr id="40" name="Seta para cima 39"/>
                    <p:cNvSpPr/>
                    <p:nvPr/>
                  </p:nvSpPr>
                  <p:spPr>
                    <a:xfrm rot="10800000">
                      <a:off x="2068008" y="1484784"/>
                      <a:ext cx="216024" cy="100811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  <p:sp>
                  <p:nvSpPr>
                    <p:cNvPr id="41" name="Seta para cima 40"/>
                    <p:cNvSpPr/>
                    <p:nvPr/>
                  </p:nvSpPr>
                  <p:spPr>
                    <a:xfrm rot="10800000">
                      <a:off x="3236424" y="1484784"/>
                      <a:ext cx="216024" cy="100811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350"/>
                    </a:p>
                  </p:txBody>
                </p:sp>
              </p:grpSp>
            </p:grpSp>
            <p:sp>
              <p:nvSpPr>
                <p:cNvPr id="46" name="CaixaDeTexto 45"/>
                <p:cNvSpPr txBox="1"/>
                <p:nvPr/>
              </p:nvSpPr>
              <p:spPr>
                <a:xfrm>
                  <a:off x="6249384" y="4656552"/>
                  <a:ext cx="933868" cy="1056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50" b="1" dirty="0" err="1"/>
                    <a:t>Multicast</a:t>
                  </a:r>
                  <a:endParaRPr lang="pt-BR" sz="1350" b="1" dirty="0"/>
                </a:p>
                <a:p>
                  <a:endParaRPr lang="pt-BR" sz="1350" dirty="0"/>
                </a:p>
                <a:p>
                  <a:endParaRPr lang="pt-BR" sz="1350" dirty="0"/>
                </a:p>
              </p:txBody>
            </p:sp>
            <p:sp>
              <p:nvSpPr>
                <p:cNvPr id="47" name="CaixaDeTexto 46"/>
                <p:cNvSpPr txBox="1"/>
                <p:nvPr/>
              </p:nvSpPr>
              <p:spPr>
                <a:xfrm>
                  <a:off x="7400720" y="4654931"/>
                  <a:ext cx="975252" cy="1056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50" b="1" dirty="0"/>
                    <a:t>Broadcast</a:t>
                  </a:r>
                </a:p>
                <a:p>
                  <a:endParaRPr lang="pt-BR" sz="1350" dirty="0"/>
                </a:p>
                <a:p>
                  <a:endParaRPr lang="pt-BR" sz="1350" dirty="0"/>
                </a:p>
              </p:txBody>
            </p:sp>
            <p:sp>
              <p:nvSpPr>
                <p:cNvPr id="52" name="CaixaDeTexto 51"/>
                <p:cNvSpPr txBox="1"/>
                <p:nvPr/>
              </p:nvSpPr>
              <p:spPr>
                <a:xfrm>
                  <a:off x="6224892" y="994540"/>
                  <a:ext cx="933868" cy="1056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50" b="1" dirty="0" err="1"/>
                    <a:t>Multicast</a:t>
                  </a:r>
                  <a:endParaRPr lang="pt-BR" sz="1350" b="1" dirty="0"/>
                </a:p>
                <a:p>
                  <a:endParaRPr lang="pt-BR" sz="1350" dirty="0"/>
                </a:p>
                <a:p>
                  <a:endParaRPr lang="pt-BR" sz="1350" dirty="0"/>
                </a:p>
              </p:txBody>
            </p:sp>
            <p:sp>
              <p:nvSpPr>
                <p:cNvPr id="53" name="CaixaDeTexto 52"/>
                <p:cNvSpPr txBox="1"/>
                <p:nvPr/>
              </p:nvSpPr>
              <p:spPr>
                <a:xfrm>
                  <a:off x="7376228" y="994540"/>
                  <a:ext cx="975252" cy="1056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50" b="1" dirty="0"/>
                    <a:t>Broadcast</a:t>
                  </a:r>
                </a:p>
                <a:p>
                  <a:endParaRPr lang="pt-BR" sz="1350" dirty="0"/>
                </a:p>
                <a:p>
                  <a:endParaRPr lang="pt-BR" sz="1350" dirty="0"/>
                </a:p>
              </p:txBody>
            </p:sp>
          </p:grpSp>
          <p:sp>
            <p:nvSpPr>
              <p:cNvPr id="73" name="CaixaDeTexto 72"/>
              <p:cNvSpPr txBox="1"/>
              <p:nvPr/>
            </p:nvSpPr>
            <p:spPr>
              <a:xfrm>
                <a:off x="5079123" y="770783"/>
                <a:ext cx="1111498" cy="1362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50" b="1" dirty="0" err="1"/>
                  <a:t>Unicast</a:t>
                </a:r>
                <a:endParaRPr lang="pt-BR" sz="1350" b="1" dirty="0"/>
              </a:p>
              <a:p>
                <a:pPr algn="ctr"/>
                <a:r>
                  <a:rPr lang="pt-BR" sz="1350" b="1" dirty="0"/>
                  <a:t>aprendido</a:t>
                </a:r>
              </a:p>
              <a:p>
                <a:pPr algn="ctr"/>
                <a:r>
                  <a:rPr lang="pt-BR" sz="1350" b="1" dirty="0"/>
                  <a:t>na entrada</a:t>
                </a:r>
              </a:p>
              <a:p>
                <a:endParaRPr lang="pt-BR" sz="1350" dirty="0"/>
              </a:p>
            </p:txBody>
          </p:sp>
          <p:sp>
            <p:nvSpPr>
              <p:cNvPr id="74" name="CaixaDeTexto 73"/>
              <p:cNvSpPr txBox="1"/>
              <p:nvPr/>
            </p:nvSpPr>
            <p:spPr>
              <a:xfrm>
                <a:off x="5049663" y="5125402"/>
                <a:ext cx="1347219" cy="1362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50" b="1" dirty="0" err="1"/>
                  <a:t>Unicast</a:t>
                </a:r>
                <a:endParaRPr lang="pt-BR" sz="1350" b="1" dirty="0"/>
              </a:p>
              <a:p>
                <a:pPr algn="ctr"/>
                <a:r>
                  <a:rPr lang="pt-BR" sz="1350" b="1" dirty="0"/>
                  <a:t>encaminhado</a:t>
                </a:r>
              </a:p>
              <a:p>
                <a:pPr algn="ctr"/>
                <a:r>
                  <a:rPr lang="pt-BR" sz="1350" b="1" dirty="0"/>
                  <a:t>na saída</a:t>
                </a:r>
              </a:p>
              <a:p>
                <a:endParaRPr lang="pt-BR" sz="1350" dirty="0"/>
              </a:p>
            </p:txBody>
          </p:sp>
        </p:grpSp>
      </p:grpSp>
      <p:sp>
        <p:nvSpPr>
          <p:cNvPr id="45" name="CaixaDeTexto 44"/>
          <p:cNvSpPr txBox="1"/>
          <p:nvPr/>
        </p:nvSpPr>
        <p:spPr>
          <a:xfrm>
            <a:off x="849659" y="69418"/>
            <a:ext cx="10492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Bridges TLS (</a:t>
            </a:r>
            <a:r>
              <a:rPr lang="pt-BR" sz="8000" spc="-600" dirty="0" err="1" smtClean="0">
                <a:solidFill>
                  <a:srgbClr val="037336"/>
                </a:solidFill>
                <a:latin typeface="Tw Cen MT Condensed" pitchFamily="34" charset="0"/>
              </a:rPr>
              <a:t>Transparent</a:t>
            </a:r>
            <a:r>
              <a:rPr lang="pt-BR" sz="8000" spc="-600" dirty="0" smtClean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Lan Services)</a:t>
            </a:r>
          </a:p>
        </p:txBody>
      </p:sp>
    </p:spTree>
    <p:extLst>
      <p:ext uri="{BB962C8B-B14F-4D97-AF65-F5344CB8AC3E}">
        <p14:creationId xmlns:p14="http://schemas.microsoft.com/office/powerpoint/2010/main" val="42211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425723" y="107341"/>
            <a:ext cx="9340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Bridges TLS (</a:t>
            </a:r>
            <a:r>
              <a:rPr lang="pt-BR" sz="8000" spc="-600" dirty="0" err="1" smtClean="0">
                <a:solidFill>
                  <a:srgbClr val="037336"/>
                </a:solidFill>
                <a:latin typeface="Tw Cen MT Condensed" pitchFamily="34" charset="0"/>
              </a:rPr>
              <a:t>Transparent</a:t>
            </a:r>
            <a:r>
              <a:rPr lang="pt-BR" sz="8000" spc="-600" dirty="0" smtClean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Lan Services)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052737"/>
            <a:ext cx="5472608" cy="53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6495" y="1906736"/>
            <a:ext cx="7759010" cy="3394472"/>
          </a:xfrm>
        </p:spPr>
        <p:txBody>
          <a:bodyPr>
            <a:noAutofit/>
          </a:bodyPr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ÓPTICA É O RAMO DA FÍSICA QUE ESTUDA A LUZ.</a:t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/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LUZ:</a:t>
            </a:r>
          </a:p>
          <a:p>
            <a:pPr marL="0" indent="0">
              <a:spcBef>
                <a:spcPct val="50000"/>
              </a:spcBef>
              <a:buNone/>
              <a:defRPr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 energia eletromagnética pode se apresentar das formas mais diversas.</a:t>
            </a:r>
          </a:p>
          <a:p>
            <a:pPr marL="0" indent="0">
              <a:spcBef>
                <a:spcPct val="50000"/>
              </a:spcBef>
              <a:buNone/>
              <a:defRPr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 luz é uma delas.</a:t>
            </a:r>
          </a:p>
          <a:p>
            <a:pPr marL="0" indent="0">
              <a:spcBef>
                <a:spcPct val="50000"/>
              </a:spcBef>
              <a:buNone/>
              <a:defRPr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 luz é constituída por fótons, que viajam, nó vácuo absoluto, a uma velocidade de 2,997925x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4020202020204" charset="0"/>
              </a:rPr>
              <a:t>10</a:t>
            </a:r>
            <a:r>
              <a:rPr lang="pt-BR" sz="28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4020202020204" charset="0"/>
              </a:rPr>
              <a:t>8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4020202020204" charset="0"/>
              </a:rPr>
              <a:t> 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4020202020204" charset="0"/>
              <a:ea typeface="MS PGothic" pitchFamily="34" charset="-128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021026" y="0"/>
            <a:ext cx="2149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900" dirty="0">
                <a:solidFill>
                  <a:srgbClr val="037336"/>
                </a:solidFill>
                <a:latin typeface="Tw Cen MT Condensed" pitchFamily="34" charset="0"/>
              </a:rPr>
              <a:t>ÓPTICA</a:t>
            </a:r>
          </a:p>
        </p:txBody>
      </p:sp>
    </p:spTree>
    <p:extLst>
      <p:ext uri="{BB962C8B-B14F-4D97-AF65-F5344CB8AC3E}">
        <p14:creationId xmlns:p14="http://schemas.microsoft.com/office/powerpoint/2010/main" val="102446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65683" y="-4494"/>
            <a:ext cx="1006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Bridges TLS (</a:t>
            </a:r>
            <a:r>
              <a:rPr lang="pt-BR" sz="8000" spc="-600" dirty="0" err="1" smtClean="0">
                <a:solidFill>
                  <a:srgbClr val="037336"/>
                </a:solidFill>
                <a:latin typeface="Tw Cen MT Condensed" pitchFamily="34" charset="0"/>
              </a:rPr>
              <a:t>Transparent</a:t>
            </a:r>
            <a:r>
              <a:rPr lang="pt-BR" sz="8000" spc="-600" dirty="0" smtClean="0">
                <a:solidFill>
                  <a:srgbClr val="037336"/>
                </a:solidFill>
                <a:latin typeface="Tw Cen MT Condensed" pitchFamily="34" charset="0"/>
              </a:rPr>
              <a:t> </a:t>
            </a:r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Lan Services)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16" y="1484784"/>
            <a:ext cx="8763969" cy="43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24340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Bridge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Wire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47528" y="1700808"/>
            <a:ext cx="8640960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Funciona apenas em conjunto com outra bridge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Wire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VLAN ID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utilizado em uma bridge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Wire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não pode ser reutilizado;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Não há aprendizado de endereços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MAC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(não sobrecarrega a OLT);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Análogo a um cabo de rede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wire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entre duas bridge.</a:t>
            </a:r>
          </a:p>
        </p:txBody>
      </p:sp>
    </p:spTree>
    <p:extLst>
      <p:ext uri="{BB962C8B-B14F-4D97-AF65-F5344CB8AC3E}">
        <p14:creationId xmlns:p14="http://schemas.microsoft.com/office/powerpoint/2010/main" val="21321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207479" y="4293096"/>
            <a:ext cx="3537012" cy="842538"/>
          </a:xfrm>
          <a:prstGeom prst="rect">
            <a:avLst/>
          </a:prstGeom>
          <a:solidFill>
            <a:srgbClr val="037336"/>
          </a:solidFill>
          <a:ln>
            <a:solidFill>
              <a:srgbClr val="037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CaixaDeTexto 4"/>
          <p:cNvSpPr txBox="1"/>
          <p:nvPr/>
        </p:nvSpPr>
        <p:spPr>
          <a:xfrm>
            <a:off x="6561279" y="4293096"/>
            <a:ext cx="297870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25" spc="225" dirty="0">
                <a:latin typeface="Tw Cen MT Condensed" pitchFamily="34" charset="0"/>
              </a:rPr>
              <a:t>Assimétricas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91544" y="1268762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TIPOS DE BRIDGES</a:t>
            </a:r>
          </a:p>
        </p:txBody>
      </p:sp>
    </p:spTree>
    <p:extLst>
      <p:ext uri="{BB962C8B-B14F-4D97-AF65-F5344CB8AC3E}">
        <p14:creationId xmlns:p14="http://schemas.microsoft.com/office/powerpoint/2010/main" val="14769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8985 -0.4726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2" y="-2363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18959 -0.481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239083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Downlink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,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Uplink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e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Intralink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76116" y="908720"/>
            <a:ext cx="8639771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Uma única bridge assimétrica pode utilizar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todos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os três tipos de bridge;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Uma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única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bridge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Uplink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por interface;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Clientes conectados a uma bridge assimétrica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não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 “enxergam”.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23" y="3429000"/>
            <a:ext cx="8242154" cy="2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128445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Downlink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613756" y="1052737"/>
            <a:ext cx="8964488" cy="380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Comumente utilizada no trafego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(sentido assinante);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Funciona em conjunto com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apenas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outras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bridges assimétricas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Todos os quadros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unicast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ou broadcast) recebidos são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encaminhados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a uma  bridge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uplink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Quadros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recebidos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tem seu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MAC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aprendido e armazenado na tabela de encaminhamento. </a:t>
            </a:r>
          </a:p>
        </p:txBody>
      </p:sp>
    </p:spTree>
    <p:extLst>
      <p:ext uri="{BB962C8B-B14F-4D97-AF65-F5344CB8AC3E}">
        <p14:creationId xmlns:p14="http://schemas.microsoft.com/office/powerpoint/2010/main" val="36302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Seta para cima 5"/>
          <p:cNvSpPr/>
          <p:nvPr/>
        </p:nvSpPr>
        <p:spPr>
          <a:xfrm>
            <a:off x="5946398" y="3822232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Seta para cima 6"/>
          <p:cNvSpPr/>
          <p:nvPr/>
        </p:nvSpPr>
        <p:spPr>
          <a:xfrm>
            <a:off x="5946400" y="2276000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CaixaDeTexto 7"/>
          <p:cNvSpPr txBox="1"/>
          <p:nvPr/>
        </p:nvSpPr>
        <p:spPr>
          <a:xfrm>
            <a:off x="4456044" y="4156995"/>
            <a:ext cx="14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Downlink</a:t>
            </a:r>
            <a:endParaRPr lang="pt-BR" sz="2400" b="1" dirty="0"/>
          </a:p>
        </p:txBody>
      </p:sp>
      <p:sp>
        <p:nvSpPr>
          <p:cNvPr id="9" name="Nuvem 8"/>
          <p:cNvSpPr/>
          <p:nvPr/>
        </p:nvSpPr>
        <p:spPr>
          <a:xfrm>
            <a:off x="4974591" y="870250"/>
            <a:ext cx="2242818" cy="11627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/>
          <p:cNvSpPr txBox="1"/>
          <p:nvPr/>
        </p:nvSpPr>
        <p:spPr>
          <a:xfrm>
            <a:off x="4773326" y="2444858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Uplink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258371" y="1233703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Núcleo da Rede</a:t>
            </a:r>
          </a:p>
          <a:p>
            <a:pPr algn="ctr"/>
            <a:r>
              <a:rPr lang="pt-BR" b="1" dirty="0"/>
              <a:t>(Core)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541197" y="4110824"/>
            <a:ext cx="1025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MAC</a:t>
            </a:r>
          </a:p>
          <a:p>
            <a:pPr algn="ctr"/>
            <a:r>
              <a:rPr lang="pt-BR" sz="1500" b="1" dirty="0"/>
              <a:t>Aprendido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49" y="3071821"/>
            <a:ext cx="4418141" cy="67335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40" y="4626020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00" y="4868899"/>
            <a:ext cx="1652153" cy="60303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451932" y="2244498"/>
            <a:ext cx="20063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Quadro encaminhado</a:t>
            </a:r>
          </a:p>
          <a:p>
            <a:pPr algn="ctr"/>
            <a:r>
              <a:rPr lang="pt-BR" sz="1500" b="1" dirty="0" err="1"/>
              <a:t>Uplink</a:t>
            </a:r>
            <a:r>
              <a:rPr lang="pt-BR" sz="1500" b="1" dirty="0"/>
              <a:t> correspondente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488307" y="490172"/>
            <a:ext cx="3628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037336"/>
                </a:solidFill>
              </a:rPr>
              <a:t>Unicast</a:t>
            </a:r>
            <a:r>
              <a:rPr lang="pt-BR" sz="3600" b="1" dirty="0">
                <a:solidFill>
                  <a:srgbClr val="037336"/>
                </a:solidFill>
              </a:rPr>
              <a:t>, </a:t>
            </a:r>
            <a:r>
              <a:rPr lang="pt-BR" sz="3600" b="1" dirty="0" err="1">
                <a:solidFill>
                  <a:srgbClr val="037336"/>
                </a:solidFill>
              </a:rPr>
              <a:t>Multicast</a:t>
            </a:r>
            <a:endParaRPr lang="pt-BR" sz="3600" b="1" dirty="0">
              <a:solidFill>
                <a:srgbClr val="037336"/>
              </a:solidFill>
            </a:endParaRPr>
          </a:p>
          <a:p>
            <a:pPr algn="ctr"/>
            <a:r>
              <a:rPr lang="pt-BR" sz="3600" b="1" dirty="0">
                <a:solidFill>
                  <a:srgbClr val="037336"/>
                </a:solidFill>
              </a:rPr>
              <a:t>e Broadcast</a:t>
            </a:r>
          </a:p>
          <a:p>
            <a:pPr algn="ctr"/>
            <a:r>
              <a:rPr lang="pt-BR" sz="3600" b="1" dirty="0">
                <a:solidFill>
                  <a:srgbClr val="03733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7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718 L 0 -0.50463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8" grpId="0"/>
      <p:bldP spid="18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40" y="980728"/>
            <a:ext cx="8703523" cy="525658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91544" y="-363449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Downlink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17140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Uplink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42751" y="980728"/>
            <a:ext cx="9306498" cy="479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Quadro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Unicast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é encaminhado apenas se endereço de destino for conhecido, caso contrario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descartado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Caso o destino de um pacote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Unicast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seja uma bridge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Intralink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o mesmo é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encaminhado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Pacotes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Broadcast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não são encaminhados com exceção do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DHCP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ARP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Informações que são transmitidas em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como por exemplo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IGMP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Snooping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OSPF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necessitam de parâmetros especiais.</a:t>
            </a:r>
          </a:p>
        </p:txBody>
      </p:sp>
    </p:spTree>
    <p:extLst>
      <p:ext uri="{BB962C8B-B14F-4D97-AF65-F5344CB8AC3E}">
        <p14:creationId xmlns:p14="http://schemas.microsoft.com/office/powerpoint/2010/main" val="98767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00" y="4868899"/>
            <a:ext cx="1652153" cy="60303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Seta para cima 5"/>
          <p:cNvSpPr/>
          <p:nvPr/>
        </p:nvSpPr>
        <p:spPr>
          <a:xfrm rot="10800000">
            <a:off x="5946398" y="3822232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Seta para cima 6"/>
          <p:cNvSpPr/>
          <p:nvPr/>
        </p:nvSpPr>
        <p:spPr>
          <a:xfrm rot="10800000">
            <a:off x="5946400" y="2276000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CaixaDeTexto 7"/>
          <p:cNvSpPr txBox="1"/>
          <p:nvPr/>
        </p:nvSpPr>
        <p:spPr>
          <a:xfrm>
            <a:off x="4503016" y="3882279"/>
            <a:ext cx="14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Downlink</a:t>
            </a:r>
            <a:endParaRPr lang="pt-BR" sz="2400" b="1" dirty="0"/>
          </a:p>
        </p:txBody>
      </p:sp>
      <p:sp>
        <p:nvSpPr>
          <p:cNvPr id="9" name="Nuvem 8"/>
          <p:cNvSpPr/>
          <p:nvPr/>
        </p:nvSpPr>
        <p:spPr>
          <a:xfrm>
            <a:off x="4974591" y="870250"/>
            <a:ext cx="2242818" cy="11627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/>
          <p:cNvSpPr txBox="1"/>
          <p:nvPr/>
        </p:nvSpPr>
        <p:spPr>
          <a:xfrm>
            <a:off x="4696695" y="2231703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Uplink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258371" y="1233703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Núcleo da Rede</a:t>
            </a:r>
          </a:p>
          <a:p>
            <a:pPr algn="ctr"/>
            <a:r>
              <a:rPr lang="pt-BR" b="1" dirty="0"/>
              <a:t>(Core)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345056" y="2150569"/>
            <a:ext cx="174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Quadro </a:t>
            </a:r>
            <a:r>
              <a:rPr lang="pt-BR" sz="1500" b="1" dirty="0" err="1"/>
              <a:t>Unicast</a:t>
            </a:r>
            <a:endParaRPr lang="pt-BR" sz="1500" b="1" dirty="0"/>
          </a:p>
          <a:p>
            <a:pPr algn="ctr"/>
            <a:r>
              <a:rPr lang="pt-BR" sz="1500" b="1" dirty="0"/>
              <a:t>Conhecido pela OLT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49" y="3071821"/>
            <a:ext cx="4418141" cy="67335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14" y="2096359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2117430" y="1537106"/>
            <a:ext cx="20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037336"/>
                </a:solidFill>
              </a:rPr>
              <a:t>Unicast</a:t>
            </a:r>
            <a:endParaRPr lang="pt-BR" sz="3600" b="1" dirty="0">
              <a:solidFill>
                <a:srgbClr val="037336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698145" y="3946827"/>
            <a:ext cx="12671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Quadro</a:t>
            </a:r>
          </a:p>
          <a:p>
            <a:pPr algn="ctr"/>
            <a:r>
              <a:rPr lang="pt-BR" sz="1500" b="1" dirty="0"/>
              <a:t>encaminhado</a:t>
            </a:r>
          </a:p>
        </p:txBody>
      </p:sp>
    </p:spTree>
    <p:extLst>
      <p:ext uri="{BB962C8B-B14F-4D97-AF65-F5344CB8AC3E}">
        <p14:creationId xmlns:p14="http://schemas.microsoft.com/office/powerpoint/2010/main" val="37563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66667E-6 C 0.00052 0.17848 0.00104 0.35695 0.00174 0.53542 " pathEditMode="relative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0" grpId="0"/>
      <p:bldP spid="20" grpId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00" y="4868899"/>
            <a:ext cx="1652153" cy="60303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Seta para cima 5"/>
          <p:cNvSpPr/>
          <p:nvPr/>
        </p:nvSpPr>
        <p:spPr>
          <a:xfrm rot="10800000">
            <a:off x="5946398" y="3822232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Seta para cima 6"/>
          <p:cNvSpPr/>
          <p:nvPr/>
        </p:nvSpPr>
        <p:spPr>
          <a:xfrm rot="10800000">
            <a:off x="5946400" y="2276000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CaixaDeTexto 7"/>
          <p:cNvSpPr txBox="1"/>
          <p:nvPr/>
        </p:nvSpPr>
        <p:spPr>
          <a:xfrm>
            <a:off x="4503016" y="3882279"/>
            <a:ext cx="14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Downlink</a:t>
            </a:r>
            <a:endParaRPr lang="pt-BR" sz="2400" b="1" dirty="0"/>
          </a:p>
        </p:txBody>
      </p:sp>
      <p:sp>
        <p:nvSpPr>
          <p:cNvPr id="9" name="Nuvem 8"/>
          <p:cNvSpPr/>
          <p:nvPr/>
        </p:nvSpPr>
        <p:spPr>
          <a:xfrm>
            <a:off x="4974591" y="870250"/>
            <a:ext cx="2242818" cy="11627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/>
          <p:cNvSpPr txBox="1"/>
          <p:nvPr/>
        </p:nvSpPr>
        <p:spPr>
          <a:xfrm>
            <a:off x="4696695" y="2231703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Uplink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258371" y="1233703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Núcleo da Rede</a:t>
            </a:r>
          </a:p>
          <a:p>
            <a:pPr algn="ctr"/>
            <a:r>
              <a:rPr lang="pt-BR" b="1" dirty="0"/>
              <a:t>(Core)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302360" y="2149762"/>
            <a:ext cx="2299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Quadros </a:t>
            </a:r>
            <a:r>
              <a:rPr lang="pt-BR" sz="1500" b="1" dirty="0" err="1"/>
              <a:t>Multicast</a:t>
            </a:r>
            <a:r>
              <a:rPr lang="pt-BR" sz="1500" b="1" dirty="0"/>
              <a:t> e</a:t>
            </a:r>
          </a:p>
          <a:p>
            <a:pPr algn="ctr"/>
            <a:r>
              <a:rPr lang="pt-BR" sz="1500" b="1" dirty="0"/>
              <a:t>Broadcast são descartados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49" y="3071821"/>
            <a:ext cx="4418141" cy="67335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14" y="2096359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2079889" y="1362784"/>
            <a:ext cx="2420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037336"/>
                </a:solidFill>
              </a:rPr>
              <a:t>Multicast</a:t>
            </a:r>
            <a:endParaRPr lang="pt-BR" sz="3600" b="1" dirty="0">
              <a:solidFill>
                <a:srgbClr val="037336"/>
              </a:solidFill>
            </a:endParaRPr>
          </a:p>
          <a:p>
            <a:pPr algn="ctr"/>
            <a:r>
              <a:rPr lang="pt-BR" sz="3600" b="1" dirty="0">
                <a:solidFill>
                  <a:srgbClr val="037336"/>
                </a:solidFill>
              </a:rPr>
              <a:t>e Broadcast</a:t>
            </a:r>
          </a:p>
        </p:txBody>
      </p:sp>
      <p:sp>
        <p:nvSpPr>
          <p:cNvPr id="2" name="Multiplicar 1"/>
          <p:cNvSpPr/>
          <p:nvPr/>
        </p:nvSpPr>
        <p:spPr>
          <a:xfrm>
            <a:off x="5816891" y="3573016"/>
            <a:ext cx="592764" cy="69307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CaixaDeTexto 16"/>
          <p:cNvSpPr txBox="1"/>
          <p:nvPr/>
        </p:nvSpPr>
        <p:spPr>
          <a:xfrm>
            <a:off x="6754853" y="4110127"/>
            <a:ext cx="1394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Com exceção</a:t>
            </a:r>
          </a:p>
          <a:p>
            <a:pPr algn="ctr"/>
            <a:r>
              <a:rPr lang="pt-BR" sz="1500" b="1" dirty="0"/>
              <a:t>do DHCP e ARP</a:t>
            </a:r>
          </a:p>
        </p:txBody>
      </p:sp>
    </p:spTree>
    <p:extLst>
      <p:ext uri="{BB962C8B-B14F-4D97-AF65-F5344CB8AC3E}">
        <p14:creationId xmlns:p14="http://schemas.microsoft.com/office/powerpoint/2010/main" val="50892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3.33333E-6 L -0.00104 0.25579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C 0.00052 0.18981 0.00104 0.37986 0.00174 0.56991 " pathEditMode="relative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" grpId="0" animBg="1"/>
      <p:bldP spid="2" grpId="1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93667" y="46955"/>
            <a:ext cx="7780167" cy="3394472"/>
          </a:xfrm>
        </p:spPr>
        <p:txBody>
          <a:bodyPr>
            <a:noAutofit/>
          </a:bodyPr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O COMPRIMENTO DE ONDA É A DISTÂNCIA</a:t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ENTRE VALORES REPETIDOS NUM PADRÃO DE</a:t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ONDA. É USUALMENTE REPRESENTADO PELA LETRA</a:t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GREGA LAMBDA (</a:t>
            </a:r>
            <a:r>
              <a:rPr lang="el-G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MS PGothic" pitchFamily="34" charset="-128"/>
              </a:rPr>
              <a:t>λ</a:t>
            </a: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). </a:t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/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ENCONTRAMOS O COMPRIMENTO DA ONDA DIVIDINDO SUA VELOCIDADE DE PROPAGAÇÃO(C) POR SUA FREQUÊNCIA(</a:t>
            </a:r>
            <a:r>
              <a:rPr lang="pt-BR" sz="2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  <a:cs typeface="Calibri"/>
              </a:rPr>
              <a:t>Ƒ</a:t>
            </a: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  <a:cs typeface="Calibri"/>
              </a:rPr>
              <a:t>).</a:t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  <a:cs typeface="Calibri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  <a:cs typeface="Calibri"/>
              </a:rPr>
              <a:t/>
            </a:r>
            <a:b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  <a:cs typeface="Calibri"/>
              </a:rPr>
            </a:br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 VELOCIDADE MÁXIMA DE PROPAGAÇÃO DE UMA OEM É TÃO RÁPIDA QUANTO A VELOCIDADE DA LUZ: ~300.000 KM/S</a:t>
            </a:r>
          </a:p>
        </p:txBody>
      </p:sp>
      <p:pic>
        <p:nvPicPr>
          <p:cNvPr id="1026" name="Picture 2" descr="Image:Comprimento-de-on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59" y="4200813"/>
            <a:ext cx="3992882" cy="268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3011499" y="2132857"/>
            <a:ext cx="4537244" cy="2837058"/>
            <a:chOff x="683568" y="2269321"/>
            <a:chExt cx="6049658" cy="3782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/>
                <p:cNvSpPr txBox="1"/>
                <p:nvPr/>
              </p:nvSpPr>
              <p:spPr>
                <a:xfrm>
                  <a:off x="4168593" y="3528731"/>
                  <a:ext cx="2564633" cy="2177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sz="5400" i="1" dirty="0">
                            <a:latin typeface="Cambria Math"/>
                          </a:rPr>
                          <m:t>λ</m:t>
                        </m:r>
                        <m:r>
                          <a:rPr lang="pt-BR" sz="5400" i="1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pt-BR" sz="5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sz="5400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BR" sz="5400" i="1" dirty="0">
                                <a:ea typeface="MS PGothic" pitchFamily="34" charset="-128"/>
                                <a:cs typeface="Calibri"/>
                              </a:rPr>
                              <m:t>ƒ</m:t>
                            </m:r>
                          </m:den>
                        </m:f>
                      </m:oMath>
                    </m:oMathPara>
                  </a14:m>
                  <a:endParaRPr lang="pt-BR" sz="5400" i="1" dirty="0"/>
                </a:p>
              </p:txBody>
            </p:sp>
          </mc:Choice>
          <mc:Fallback xmlns="">
            <p:sp>
              <p:nvSpPr>
                <p:cNvPr id="17" name="CaixaDe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593" y="3528731"/>
                  <a:ext cx="2499852" cy="214674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de seta reta 17"/>
            <p:cNvCxnSpPr/>
            <p:nvPr/>
          </p:nvCxnSpPr>
          <p:spPr>
            <a:xfrm flipH="1" flipV="1">
              <a:off x="4279930" y="3709481"/>
              <a:ext cx="36004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CaixaDeTexto 18"/>
            <p:cNvSpPr txBox="1"/>
            <p:nvPr/>
          </p:nvSpPr>
          <p:spPr>
            <a:xfrm>
              <a:off x="683568" y="2928430"/>
              <a:ext cx="380702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500" spc="-450" dirty="0">
                  <a:solidFill>
                    <a:srgbClr val="006600"/>
                  </a:solidFill>
                  <a:latin typeface="Tw Cen MT Condensed" pitchFamily="34" charset="0"/>
                </a:rPr>
                <a:t>Comprimento de onda</a:t>
              </a:r>
            </a:p>
          </p:txBody>
        </p:sp>
        <p:cxnSp>
          <p:nvCxnSpPr>
            <p:cNvPr id="20" name="Conector de seta reta 19"/>
            <p:cNvCxnSpPr/>
            <p:nvPr/>
          </p:nvCxnSpPr>
          <p:spPr>
            <a:xfrm flipH="1" flipV="1">
              <a:off x="5720090" y="3277433"/>
              <a:ext cx="36004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2626176" y="2269321"/>
              <a:ext cx="3802408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500" spc="-450" dirty="0">
                  <a:solidFill>
                    <a:srgbClr val="006600"/>
                  </a:solidFill>
                  <a:latin typeface="Tw Cen MT Condensed" pitchFamily="34" charset="0"/>
                </a:rPr>
                <a:t>Velocidade propagação</a:t>
              </a:r>
            </a:p>
          </p:txBody>
        </p:sp>
        <p:cxnSp>
          <p:nvCxnSpPr>
            <p:cNvPr id="22" name="Conector de seta reta 21"/>
            <p:cNvCxnSpPr/>
            <p:nvPr/>
          </p:nvCxnSpPr>
          <p:spPr>
            <a:xfrm flipH="1">
              <a:off x="5418519" y="5327367"/>
              <a:ext cx="490517" cy="18664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CaixaDeTexto 22"/>
            <p:cNvSpPr txBox="1"/>
            <p:nvPr/>
          </p:nvSpPr>
          <p:spPr>
            <a:xfrm>
              <a:off x="3415834" y="5005624"/>
              <a:ext cx="1936598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500" spc="-450" dirty="0">
                  <a:solidFill>
                    <a:srgbClr val="006600"/>
                  </a:solidFill>
                  <a:latin typeface="Tw Cen MT Condensed" pitchFamily="34" charset="0"/>
                </a:rPr>
                <a:t>Frequência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6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99392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Intralink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15480" y="1470268"/>
            <a:ext cx="9505055" cy="437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Utilizada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na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conexão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entre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OLT’s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Não armazena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MAC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 quadros recebidos, apenas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encaminha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para bridge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Uplink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correspondente, logo não sobrecarregando a tabela de encaminhamento da OLT;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Pacotes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Broadcast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não são encaminhados com exceção do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DHCP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ARP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Protocolos que utilizam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como por exemplo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IGMP </a:t>
            </a:r>
            <a:r>
              <a:rPr lang="pt-BR" sz="3200" dirty="0" err="1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Snooping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>
                <a:solidFill>
                  <a:srgbClr val="FF000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OSPF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necessitam de parâmetros especiais.</a:t>
            </a:r>
          </a:p>
        </p:txBody>
      </p:sp>
    </p:spTree>
    <p:extLst>
      <p:ext uri="{BB962C8B-B14F-4D97-AF65-F5344CB8AC3E}">
        <p14:creationId xmlns:p14="http://schemas.microsoft.com/office/powerpoint/2010/main" val="11534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Seta para cima 5"/>
          <p:cNvSpPr/>
          <p:nvPr/>
        </p:nvSpPr>
        <p:spPr>
          <a:xfrm rot="10800000">
            <a:off x="5946398" y="3822232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Seta para cima 6"/>
          <p:cNvSpPr/>
          <p:nvPr/>
        </p:nvSpPr>
        <p:spPr>
          <a:xfrm rot="10800000">
            <a:off x="5946400" y="2276000"/>
            <a:ext cx="324036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CaixaDeTexto 7"/>
          <p:cNvSpPr txBox="1"/>
          <p:nvPr/>
        </p:nvSpPr>
        <p:spPr>
          <a:xfrm>
            <a:off x="4576468" y="3882279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Intralink</a:t>
            </a:r>
            <a:endParaRPr lang="pt-BR" sz="2400" b="1" dirty="0"/>
          </a:p>
        </p:txBody>
      </p:sp>
      <p:sp>
        <p:nvSpPr>
          <p:cNvPr id="9" name="Nuvem 8"/>
          <p:cNvSpPr/>
          <p:nvPr/>
        </p:nvSpPr>
        <p:spPr>
          <a:xfrm>
            <a:off x="4974591" y="870250"/>
            <a:ext cx="2242818" cy="11627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/>
          <p:cNvSpPr txBox="1"/>
          <p:nvPr/>
        </p:nvSpPr>
        <p:spPr>
          <a:xfrm>
            <a:off x="4696695" y="2231703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/>
              <a:t>Uplink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258371" y="1233703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Núcleo da Rede</a:t>
            </a:r>
          </a:p>
          <a:p>
            <a:pPr algn="ctr"/>
            <a:r>
              <a:rPr lang="pt-BR" b="1" dirty="0"/>
              <a:t>(Core)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507567" y="2150569"/>
            <a:ext cx="1419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Quadro </a:t>
            </a:r>
            <a:r>
              <a:rPr lang="pt-BR" sz="1500" b="1" dirty="0" err="1"/>
              <a:t>Unicast</a:t>
            </a:r>
            <a:endParaRPr lang="pt-BR" sz="1500" b="1" dirty="0"/>
          </a:p>
          <a:p>
            <a:pPr algn="ctr"/>
            <a:r>
              <a:rPr lang="pt-BR" sz="1500" b="1" dirty="0"/>
              <a:t>Desconhecido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0" y="4585294"/>
            <a:ext cx="4418141" cy="67335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49" y="3071821"/>
            <a:ext cx="4418141" cy="67335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14" y="2096359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2163707" y="1612560"/>
            <a:ext cx="160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037336"/>
                </a:solidFill>
              </a:rPr>
              <a:t>Unicast</a:t>
            </a:r>
            <a:endParaRPr lang="pt-BR" sz="3600" b="1" dirty="0">
              <a:solidFill>
                <a:srgbClr val="037336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683192" y="3822232"/>
            <a:ext cx="1068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500" b="1" dirty="0"/>
              <a:t>Enviado no</a:t>
            </a:r>
          </a:p>
          <a:p>
            <a:pPr algn="ctr"/>
            <a:r>
              <a:rPr lang="pt-BR" sz="1500" b="1" dirty="0" err="1"/>
              <a:t>Intralink</a:t>
            </a:r>
            <a:endParaRPr lang="pt-BR" sz="1500" b="1" dirty="0"/>
          </a:p>
        </p:txBody>
      </p:sp>
    </p:spTree>
    <p:extLst>
      <p:ext uri="{BB962C8B-B14F-4D97-AF65-F5344CB8AC3E}">
        <p14:creationId xmlns:p14="http://schemas.microsoft.com/office/powerpoint/2010/main" val="99353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66667E-6 C 0.00052 0.17848 0.00104 0.35695 0.00174 0.53542 " pathEditMode="relative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8" grpId="0"/>
      <p:bldP spid="18" grpId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1148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GTP (GPON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Traffic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Profile)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34317" y="1646804"/>
            <a:ext cx="672336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Taxa máxima de UPSTREAM;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Classes de tipos de serviços (CBR ou UBR);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Alocação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 banda por T-CONT; </a:t>
            </a:r>
          </a:p>
        </p:txBody>
      </p:sp>
    </p:spTree>
    <p:extLst>
      <p:ext uri="{BB962C8B-B14F-4D97-AF65-F5344CB8AC3E}">
        <p14:creationId xmlns:p14="http://schemas.microsoft.com/office/powerpoint/2010/main" val="5845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19536" y="476672"/>
            <a:ext cx="8208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spc="-150" dirty="0">
                <a:solidFill>
                  <a:srgbClr val="037336"/>
                </a:solidFill>
                <a:latin typeface="Tw Cen MT Condensed" pitchFamily="34" charset="0"/>
              </a:rPr>
              <a:t>CBR (Constant Bit Rate)</a:t>
            </a:r>
            <a:r>
              <a:rPr lang="pt-BR" sz="4400" spc="-150" dirty="0">
                <a:solidFill>
                  <a:srgbClr val="037336"/>
                </a:solidFill>
                <a:latin typeface="Tw Cen MT Condensed" pitchFamily="34" charset="0"/>
              </a:rPr>
              <a:t>: serviços críticos como voz e vídeo.</a:t>
            </a:r>
          </a:p>
          <a:p>
            <a:r>
              <a:rPr lang="pt-BR" sz="4400" b="1" spc="-150" dirty="0">
                <a:solidFill>
                  <a:srgbClr val="037336"/>
                </a:solidFill>
                <a:latin typeface="Tw Cen MT Condensed" pitchFamily="34" charset="0"/>
              </a:rPr>
              <a:t>UBR (</a:t>
            </a:r>
            <a:r>
              <a:rPr lang="pt-BR" sz="4400" b="1" spc="-150" dirty="0" err="1">
                <a:solidFill>
                  <a:srgbClr val="037336"/>
                </a:solidFill>
                <a:latin typeface="Tw Cen MT Condensed" pitchFamily="34" charset="0"/>
              </a:rPr>
              <a:t>Unspecified</a:t>
            </a:r>
            <a:r>
              <a:rPr lang="pt-BR" sz="4400" b="1" spc="-150" dirty="0">
                <a:solidFill>
                  <a:srgbClr val="037336"/>
                </a:solidFill>
                <a:latin typeface="Tw Cen MT Condensed" pitchFamily="34" charset="0"/>
              </a:rPr>
              <a:t> Bit Rate)</a:t>
            </a:r>
            <a:r>
              <a:rPr lang="pt-BR" sz="4400" spc="-150" dirty="0">
                <a:solidFill>
                  <a:srgbClr val="037336"/>
                </a:solidFill>
                <a:latin typeface="Tw Cen MT Condensed" pitchFamily="34" charset="0"/>
              </a:rPr>
              <a:t>: sem garantias relacionadas ao tráfego.</a:t>
            </a:r>
          </a:p>
          <a:p>
            <a:r>
              <a:rPr lang="pt-BR" sz="4400" b="1" spc="-150" dirty="0">
                <a:solidFill>
                  <a:srgbClr val="037336"/>
                </a:solidFill>
                <a:latin typeface="Tw Cen MT Condensed" pitchFamily="34" charset="0"/>
              </a:rPr>
              <a:t>DBA (Largura de Banda Dinâmica)</a:t>
            </a:r>
            <a:r>
              <a:rPr lang="pt-BR" sz="4400" spc="-150" dirty="0">
                <a:solidFill>
                  <a:srgbClr val="037336"/>
                </a:solidFill>
                <a:latin typeface="Tw Cen MT Condensed" pitchFamily="34" charset="0"/>
              </a:rPr>
              <a:t>: consiste na alteração do time slot para conceder banda. </a:t>
            </a:r>
          </a:p>
        </p:txBody>
      </p:sp>
    </p:spTree>
    <p:extLst>
      <p:ext uri="{BB962C8B-B14F-4D97-AF65-F5344CB8AC3E}">
        <p14:creationId xmlns:p14="http://schemas.microsoft.com/office/powerpoint/2010/main" val="2724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17055"/>
            <a:ext cx="5112568" cy="469119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07214" y="1619942"/>
            <a:ext cx="267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Garantia de banda para um T-CONT (sem DBA) </a:t>
            </a:r>
          </a:p>
        </p:txBody>
      </p:sp>
      <p:sp>
        <p:nvSpPr>
          <p:cNvPr id="6" name="Seta para a direita 5"/>
          <p:cNvSpPr/>
          <p:nvPr/>
        </p:nvSpPr>
        <p:spPr>
          <a:xfrm>
            <a:off x="6587134" y="1772815"/>
            <a:ext cx="720080" cy="369332"/>
          </a:xfrm>
          <a:prstGeom prst="rightArrow">
            <a:avLst/>
          </a:prstGeom>
          <a:solidFill>
            <a:srgbClr val="006600"/>
          </a:solidFill>
          <a:ln>
            <a:solidFill>
              <a:srgbClr val="037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306620" y="1990582"/>
            <a:ext cx="267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Tipo de tráfego (CBR ou UBR)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307214" y="2235135"/>
            <a:ext cx="267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Modo de compensação CBR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48128" y="2545887"/>
            <a:ext cx="3383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Compartilhamento de diferentes GEM </a:t>
            </a:r>
            <a:r>
              <a:rPr lang="pt-BR" dirty="0" err="1">
                <a:solidFill>
                  <a:srgbClr val="006600"/>
                </a:solidFill>
              </a:rPr>
              <a:t>Ports</a:t>
            </a:r>
            <a:r>
              <a:rPr lang="pt-BR" dirty="0">
                <a:solidFill>
                  <a:srgbClr val="006600"/>
                </a:solidFill>
              </a:rPr>
              <a:t> por T-CONT</a:t>
            </a:r>
          </a:p>
          <a:p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248127" y="2941352"/>
            <a:ext cx="3078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Ativa ou desativa a função DBA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280922" y="3081734"/>
            <a:ext cx="322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Largura de banda garantida para</a:t>
            </a:r>
          </a:p>
          <a:p>
            <a:r>
              <a:rPr lang="pt-BR" dirty="0">
                <a:solidFill>
                  <a:srgbClr val="006600"/>
                </a:solidFill>
              </a:rPr>
              <a:t>tráfego do tipo UBR</a:t>
            </a:r>
          </a:p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48127" y="3360721"/>
            <a:ext cx="322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Largura de banda garantida para</a:t>
            </a:r>
          </a:p>
          <a:p>
            <a:r>
              <a:rPr lang="pt-BR" dirty="0">
                <a:solidFill>
                  <a:srgbClr val="006600"/>
                </a:solidFill>
              </a:rPr>
              <a:t>tráfego do tipo CBR</a:t>
            </a:r>
          </a:p>
          <a:p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248127" y="3706149"/>
            <a:ext cx="322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Largura de banda garantida para</a:t>
            </a:r>
          </a:p>
          <a:p>
            <a:r>
              <a:rPr lang="pt-BR" dirty="0">
                <a:solidFill>
                  <a:srgbClr val="006600"/>
                </a:solidFill>
              </a:rPr>
              <a:t>tráfego do tipo DBA</a:t>
            </a:r>
          </a:p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248127" y="392884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Largura de banda DBA máxima por T-CONT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291684" y="4094808"/>
            <a:ext cx="3124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600"/>
                </a:solidFill>
              </a:rPr>
              <a:t>Tipo de prioridade de banda não garantida (</a:t>
            </a:r>
            <a:r>
              <a:rPr lang="pt-BR" dirty="0" err="1">
                <a:solidFill>
                  <a:srgbClr val="006600"/>
                </a:solidFill>
              </a:rPr>
              <a:t>nonassured</a:t>
            </a:r>
            <a:r>
              <a:rPr lang="pt-BR" dirty="0">
                <a:solidFill>
                  <a:srgbClr val="006600"/>
                </a:solidFill>
              </a:rPr>
              <a:t> / </a:t>
            </a:r>
            <a:r>
              <a:rPr lang="pt-BR" dirty="0" err="1">
                <a:solidFill>
                  <a:srgbClr val="006600"/>
                </a:solidFill>
              </a:rPr>
              <a:t>besteffort</a:t>
            </a:r>
            <a:r>
              <a:rPr lang="pt-BR" dirty="0">
                <a:solidFill>
                  <a:srgbClr val="0066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83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00138 0.0451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04514 L 0.00138 0.088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08865 L 0.00138 0.130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13055 L 0.00138 0.1726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17268 L 0.00138 0.214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21458 L 4.44444E-6 0.2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75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25 L 0.00138 0.2986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43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29861 L 0.00138 0.3405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0.34051 L 0.00138 0.3826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6" grpId="9" animBg="1"/>
      <p:bldP spid="7" grpId="0"/>
      <p:bldP spid="7" grpId="1"/>
      <p:bldP spid="8" grpId="0"/>
      <p:bldP spid="8" grpId="3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rchioricomercial.com.br/media/catalog/product/cache/1/image/5e06319eda06f020e43594a9c230972d/f/i/file_13_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08" y="4090951"/>
            <a:ext cx="5427984" cy="9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499290" y="2852730"/>
            <a:ext cx="3239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0" spc="-225" dirty="0">
                <a:latin typeface="Tw Cen MT Condensed" pitchFamily="34" charset="0"/>
              </a:rPr>
              <a:t>PRÁTICOS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42936" y="1106743"/>
            <a:ext cx="575029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600" spc="-225" dirty="0">
                <a:latin typeface="Tw Cen MT Condensed" pitchFamily="34" charset="0"/>
              </a:rPr>
              <a:t>CENÁRIOS</a:t>
            </a:r>
          </a:p>
        </p:txBody>
      </p:sp>
    </p:spTree>
    <p:extLst>
      <p:ext uri="{BB962C8B-B14F-4D97-AF65-F5344CB8AC3E}">
        <p14:creationId xmlns:p14="http://schemas.microsoft.com/office/powerpoint/2010/main" val="23503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80068" y="2359769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Acessando a OLT</a:t>
            </a:r>
          </a:p>
        </p:txBody>
      </p:sp>
    </p:spTree>
    <p:extLst>
      <p:ext uri="{BB962C8B-B14F-4D97-AF65-F5344CB8AC3E}">
        <p14:creationId xmlns:p14="http://schemas.microsoft.com/office/powerpoint/2010/main" val="65757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-315416"/>
            <a:ext cx="9540552" cy="415389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31504" y="3356992"/>
            <a:ext cx="9433048" cy="259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Por default a OLT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Intebras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vem com o IP 192.168.10.1 configurado na porta 1.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As configurações do acesso via porta SERIAL são: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Baud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Rate 9600, Data Bits 8, Stop Bits 1 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Flow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Control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none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5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836712"/>
            <a:ext cx="8352928" cy="255745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423592" y="3140969"/>
            <a:ext cx="561662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Por padrão 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login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password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são: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			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login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: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intelbras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		            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password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: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intelbras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/>
          <p:cNvSpPr txBox="1"/>
          <p:nvPr/>
        </p:nvSpPr>
        <p:spPr>
          <a:xfrm>
            <a:off x="1055440" y="404664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Verificar </a:t>
            </a:r>
            <a:r>
              <a:rPr lang="pt-BR" dirty="0" err="1" smtClean="0"/>
              <a:t>ONUs</a:t>
            </a:r>
            <a:r>
              <a:rPr lang="pt-BR" dirty="0" smtClean="0"/>
              <a:t> conectadas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048000" y="1028343"/>
            <a:ext cx="6096000" cy="32316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intelbras</a:t>
            </a:r>
            <a:r>
              <a:rPr lang="pt-BR" sz="1200" dirty="0">
                <a:solidFill>
                  <a:schemeClr val="bg1"/>
                </a:solidFill>
              </a:rPr>
              <a:t>&gt; </a:t>
            </a:r>
            <a:r>
              <a:rPr lang="pt-BR" sz="1200" dirty="0" err="1">
                <a:solidFill>
                  <a:schemeClr val="bg1"/>
                </a:solidFill>
              </a:rPr>
              <a:t>onu</a:t>
            </a:r>
            <a:r>
              <a:rPr lang="pt-BR" sz="1200" dirty="0">
                <a:solidFill>
                  <a:schemeClr val="bg1"/>
                </a:solidFill>
              </a:rPr>
              <a:t> show 1/1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Free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ONUs</a:t>
            </a:r>
            <a:r>
              <a:rPr lang="pt-BR" sz="1200" dirty="0">
                <a:solidFill>
                  <a:schemeClr val="bg1"/>
                </a:solidFill>
              </a:rPr>
              <a:t> for slot 1 </a:t>
            </a:r>
            <a:r>
              <a:rPr lang="pt-BR" sz="1200" dirty="0" err="1">
                <a:solidFill>
                  <a:schemeClr val="bg1"/>
                </a:solidFill>
              </a:rPr>
              <a:t>olt</a:t>
            </a:r>
            <a:r>
              <a:rPr lang="pt-BR" sz="1200" dirty="0">
                <a:solidFill>
                  <a:schemeClr val="bg1"/>
                </a:solidFill>
              </a:rPr>
              <a:t> 1: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1    2    3    4    5    6    7    8    9   10   11   12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13   14   15   16   17   18   19   20   21   22   23   24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25   26   27   28   29   30   31   32   33   34   35   36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37   38   39   40   41   42   43   44   45   46   47   48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49   50   51   52   53   54   55   56   57   58   59   60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61   62   63   64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err="1">
                <a:solidFill>
                  <a:schemeClr val="bg1"/>
                </a:solidFill>
              </a:rPr>
              <a:t>Discovered</a:t>
            </a:r>
            <a:r>
              <a:rPr lang="pt-BR" sz="1200" dirty="0">
                <a:solidFill>
                  <a:schemeClr val="bg1"/>
                </a:solidFill>
              </a:rPr>
              <a:t> serial </a:t>
            </a:r>
            <a:r>
              <a:rPr lang="pt-BR" sz="1200" dirty="0" err="1">
                <a:solidFill>
                  <a:schemeClr val="bg1"/>
                </a:solidFill>
              </a:rPr>
              <a:t>numbers</a:t>
            </a:r>
            <a:r>
              <a:rPr lang="pt-BR" sz="1200" dirty="0">
                <a:solidFill>
                  <a:schemeClr val="bg1"/>
                </a:solidFill>
              </a:rPr>
              <a:t> for slot 1 </a:t>
            </a:r>
            <a:r>
              <a:rPr lang="pt-BR" sz="1200" dirty="0" err="1">
                <a:solidFill>
                  <a:schemeClr val="bg1"/>
                </a:solidFill>
              </a:rPr>
              <a:t>olt</a:t>
            </a:r>
            <a:r>
              <a:rPr lang="pt-BR" sz="1200" dirty="0">
                <a:solidFill>
                  <a:schemeClr val="bg1"/>
                </a:solidFill>
              </a:rPr>
              <a:t> 1: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sernoID</a:t>
            </a:r>
            <a:r>
              <a:rPr lang="pt-BR" sz="1200" dirty="0">
                <a:solidFill>
                  <a:schemeClr val="bg1"/>
                </a:solidFill>
              </a:rPr>
              <a:t>   </a:t>
            </a:r>
            <a:r>
              <a:rPr lang="pt-BR" sz="1200" dirty="0" err="1">
                <a:solidFill>
                  <a:schemeClr val="bg1"/>
                </a:solidFill>
              </a:rPr>
              <a:t>Vendor</a:t>
            </a:r>
            <a:r>
              <a:rPr lang="pt-BR" sz="1200" dirty="0">
                <a:solidFill>
                  <a:schemeClr val="bg1"/>
                </a:solidFill>
              </a:rPr>
              <a:t>  Serial </a:t>
            </a:r>
            <a:r>
              <a:rPr lang="pt-BR" sz="1200" dirty="0" err="1">
                <a:solidFill>
                  <a:schemeClr val="bg1"/>
                </a:solidFill>
              </a:rPr>
              <a:t>Number</a:t>
            </a:r>
            <a:r>
              <a:rPr lang="pt-BR" sz="1200" dirty="0">
                <a:solidFill>
                  <a:schemeClr val="bg1"/>
                </a:solidFill>
              </a:rPr>
              <a:t>    </a:t>
            </a:r>
            <a:r>
              <a:rPr lang="pt-BR" sz="1200" dirty="0" err="1">
                <a:solidFill>
                  <a:schemeClr val="bg1"/>
                </a:solidFill>
              </a:rPr>
              <a:t>Model</a:t>
            </a:r>
            <a:r>
              <a:rPr lang="pt-BR" sz="1200" dirty="0">
                <a:solidFill>
                  <a:schemeClr val="bg1"/>
                </a:solidFill>
              </a:rPr>
              <a:t>  Time </a:t>
            </a:r>
            <a:r>
              <a:rPr lang="pt-BR" sz="1200" dirty="0" err="1">
                <a:solidFill>
                  <a:schemeClr val="bg1"/>
                </a:solidFill>
              </a:rPr>
              <a:t>Discovered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    1      ZNTS    035C150E        110G    MAR 24 19:10:51 2015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3      ZNTS    035C1608        110G    MAR 24 19:11:32 2015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4      ZNTS    035C0EE0        110G    MAR 24 19:11:31 2015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err="1">
                <a:solidFill>
                  <a:schemeClr val="bg1"/>
                </a:solidFill>
              </a:rPr>
              <a:t>intelbras</a:t>
            </a:r>
            <a:r>
              <a:rPr lang="pt-BR" sz="1200" dirty="0">
                <a:solidFill>
                  <a:schemeClr val="bg1"/>
                </a:solidFill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42825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05893" y="404664"/>
            <a:ext cx="8820980" cy="3394472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pt-BR" sz="3200" b="1" dirty="0">
                <a:solidFill>
                  <a:srgbClr val="037336"/>
                </a:solidFill>
                <a:latin typeface="Tw Cen MT" pitchFamily="34" charset="0"/>
                <a:ea typeface="MS PGothic" pitchFamily="34" charset="-128"/>
              </a:rPr>
              <a:t>ESPECTRO ELETROMAGNÉTICO</a:t>
            </a:r>
            <a:r>
              <a:rPr lang="pt-BR" sz="3200" i="1" dirty="0">
                <a:solidFill>
                  <a:srgbClr val="037336"/>
                </a:solidFill>
                <a:latin typeface="Tw Cen MT" pitchFamily="34" charset="0"/>
                <a:ea typeface="MS PGothic" pitchFamily="34" charset="-128"/>
              </a:rPr>
              <a:t>: </a:t>
            </a:r>
          </a:p>
          <a:p>
            <a:pPr marL="0" indent="0">
              <a:spcBef>
                <a:spcPct val="50000"/>
              </a:spcBef>
              <a:buNone/>
              <a:defRPr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É O CONJUNTO DAS FREQUÊNCIAS CONHECIDAS</a:t>
            </a:r>
            <a:b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PARA AS ONDAS ELETROMAGNÉTICAS.</a:t>
            </a:r>
            <a:endParaRPr lang="pt-BR" sz="3200" dirty="0">
              <a:latin typeface="Tw Cen MT" pitchFamily="34" charset="0"/>
            </a:endParaRPr>
          </a:p>
        </p:txBody>
      </p:sp>
      <p:pic>
        <p:nvPicPr>
          <p:cNvPr id="6" name="Picture 2" descr="http://lh3.ggpht.com/_kptczDP3s-0/SkJM2so-E3I/AAAAAAAAARs/jeogEUOuvsA/electromagnetic-spectrum_thumb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655" y="2276873"/>
            <a:ext cx="6210690" cy="4076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04644" y="21328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Endereçamento IP e ROTAS</a:t>
            </a:r>
          </a:p>
        </p:txBody>
      </p:sp>
    </p:spTree>
    <p:extLst>
      <p:ext uri="{BB962C8B-B14F-4D97-AF65-F5344CB8AC3E}">
        <p14:creationId xmlns:p14="http://schemas.microsoft.com/office/powerpoint/2010/main" val="2960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077060" y="2250596"/>
            <a:ext cx="60378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Através desse comando, adiciona-se um endereço IP de gerencia na porta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eth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2.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824131" y="1124744"/>
            <a:ext cx="8856984" cy="1224136"/>
            <a:chOff x="1145349" y="2487748"/>
            <a:chExt cx="6853307" cy="50920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349" y="2502075"/>
              <a:ext cx="6853307" cy="494878"/>
            </a:xfrm>
            <a:prstGeom prst="rect">
              <a:avLst/>
            </a:prstGeom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1925706" y="2502075"/>
              <a:ext cx="2052228" cy="22484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5799027" y="2487748"/>
              <a:ext cx="2199628" cy="23917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26506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4" y="1754817"/>
            <a:ext cx="8913722" cy="643661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16200000">
            <a:off x="5243384" y="1328239"/>
            <a:ext cx="789869" cy="168346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CaixaDeTexto 16"/>
          <p:cNvSpPr txBox="1"/>
          <p:nvPr/>
        </p:nvSpPr>
        <p:spPr>
          <a:xfrm>
            <a:off x="2045550" y="258512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600" dirty="0" err="1">
                <a:solidFill>
                  <a:srgbClr val="037336"/>
                </a:solidFill>
                <a:latin typeface="Tw Cen MT Condensed" pitchFamily="34" charset="0"/>
              </a:rPr>
              <a:t>Shelf</a:t>
            </a:r>
            <a:r>
              <a:rPr lang="pt-BR" sz="7200" spc="-600" dirty="0">
                <a:solidFill>
                  <a:srgbClr val="037336"/>
                </a:solidFill>
                <a:latin typeface="Tw Cen MT Condensed" pitchFamily="34" charset="0"/>
              </a:rPr>
              <a:t> / Slot / Porta / Porta Lógica</a:t>
            </a:r>
          </a:p>
        </p:txBody>
      </p:sp>
    </p:spTree>
    <p:extLst>
      <p:ext uri="{BB962C8B-B14F-4D97-AF65-F5344CB8AC3E}">
        <p14:creationId xmlns:p14="http://schemas.microsoft.com/office/powerpoint/2010/main" val="16679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271464" y="4898843"/>
            <a:ext cx="9649072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Utiliza-se esse comando para adicionar uma roda default e sua métrica 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2099556" y="2239503"/>
            <a:ext cx="7992888" cy="1026574"/>
            <a:chOff x="1087511" y="2731677"/>
            <a:chExt cx="6555571" cy="91810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11" y="2731677"/>
              <a:ext cx="6555571" cy="918102"/>
            </a:xfrm>
            <a:prstGeom prst="rect">
              <a:avLst/>
            </a:prstGeom>
          </p:spPr>
        </p:pic>
        <p:sp>
          <p:nvSpPr>
            <p:cNvPr id="3" name="Retângulo de cantos arredondados 2"/>
            <p:cNvSpPr/>
            <p:nvPr/>
          </p:nvSpPr>
          <p:spPr>
            <a:xfrm>
              <a:off x="1489807" y="2744984"/>
              <a:ext cx="1188132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915932" y="2822815"/>
            <a:ext cx="8360139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 comando interface show é utilizado para visualizar os endereços IP’S configurados em todas interfaces.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379476" y="672777"/>
            <a:ext cx="9433048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Acrescentando o parâmetro VLAN, o acesso a interface será realizado apenas se o pacote for marcado de acordo com a VLAN configurada.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3314372" y="138627"/>
            <a:ext cx="5563256" cy="973284"/>
            <a:chOff x="2098544" y="927409"/>
            <a:chExt cx="4487407" cy="43521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544" y="927409"/>
              <a:ext cx="4487407" cy="435211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627003" y="937786"/>
              <a:ext cx="741356" cy="2072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997075" y="4311212"/>
            <a:ext cx="8278995" cy="661637"/>
            <a:chOff x="3464654" y="4436556"/>
            <a:chExt cx="4851762" cy="24908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654" y="4455756"/>
              <a:ext cx="4851762" cy="229884"/>
            </a:xfrm>
            <a:prstGeom prst="rect">
              <a:avLst/>
            </a:prstGeom>
          </p:spPr>
        </p:pic>
        <p:sp>
          <p:nvSpPr>
            <p:cNvPr id="10" name="Retângulo de cantos arredondados 9"/>
            <p:cNvSpPr/>
            <p:nvPr/>
          </p:nvSpPr>
          <p:spPr>
            <a:xfrm>
              <a:off x="6231735" y="4441826"/>
              <a:ext cx="1605371" cy="2298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7951317" y="4436556"/>
              <a:ext cx="250889" cy="2298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4001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211" y="885425"/>
            <a:ext cx="7059581" cy="256712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025949" y="692696"/>
            <a:ext cx="6140105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uma rota estática.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025949" y="2670712"/>
            <a:ext cx="6140105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Listando as rotas inseridas manualmente.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638016" y="1916832"/>
            <a:ext cx="8915968" cy="1106082"/>
            <a:chOff x="528763" y="1907368"/>
            <a:chExt cx="8086474" cy="75498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63" y="1907368"/>
              <a:ext cx="8086474" cy="754980"/>
            </a:xfrm>
            <a:prstGeom prst="rect">
              <a:avLst/>
            </a:prstGeom>
          </p:spPr>
        </p:pic>
        <p:sp>
          <p:nvSpPr>
            <p:cNvPr id="11" name="Retângulo de cantos arredondados 10"/>
            <p:cNvSpPr/>
            <p:nvPr/>
          </p:nvSpPr>
          <p:spPr>
            <a:xfrm>
              <a:off x="1259632" y="2474772"/>
              <a:ext cx="2904133" cy="1717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4" y="4005064"/>
            <a:ext cx="9170476" cy="1152128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025949" y="4797152"/>
            <a:ext cx="6140105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Exibir todas rotas existentes. </a:t>
            </a:r>
          </a:p>
        </p:txBody>
      </p:sp>
    </p:spTree>
    <p:extLst>
      <p:ext uri="{BB962C8B-B14F-4D97-AF65-F5344CB8AC3E}">
        <p14:creationId xmlns:p14="http://schemas.microsoft.com/office/powerpoint/2010/main" val="228282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29473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Provisionando uma ONU</a:t>
            </a:r>
          </a:p>
        </p:txBody>
      </p:sp>
    </p:spTree>
    <p:extLst>
      <p:ext uri="{BB962C8B-B14F-4D97-AF65-F5344CB8AC3E}">
        <p14:creationId xmlns:p14="http://schemas.microsoft.com/office/powerpoint/2010/main" val="26534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43" y="961139"/>
            <a:ext cx="8829117" cy="2308451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2172296" y="961138"/>
            <a:ext cx="1115392" cy="1738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1919536" y="2852936"/>
            <a:ext cx="352839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87688" y="3196933"/>
            <a:ext cx="5616624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 comando acima é utilizado para mostrar as ONU’S as posições logicas e ONU’S não provisionadas no SLOT 1 e porta PON.</a:t>
            </a:r>
          </a:p>
        </p:txBody>
      </p:sp>
    </p:spTree>
    <p:extLst>
      <p:ext uri="{BB962C8B-B14F-4D97-AF65-F5344CB8AC3E}">
        <p14:creationId xmlns:p14="http://schemas.microsoft.com/office/powerpoint/2010/main" val="136220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10" y="1622120"/>
            <a:ext cx="8724983" cy="1615545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2423592" y="2487159"/>
            <a:ext cx="4752528" cy="31066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2219562" y="1805201"/>
            <a:ext cx="216024" cy="2700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096000" y="1805201"/>
            <a:ext cx="648072" cy="2700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33510" y="3212977"/>
            <a:ext cx="8724983" cy="21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Provisionando a ONU no Slot 1 porta PON 1 e posição virtual 1;</a:t>
            </a: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meprof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Managed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Entily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Prof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é um profile que contem características técnicas da ONU.</a:t>
            </a:r>
          </a:p>
        </p:txBody>
      </p:sp>
    </p:spTree>
    <p:extLst>
      <p:ext uri="{BB962C8B-B14F-4D97-AF65-F5344CB8AC3E}">
        <p14:creationId xmlns:p14="http://schemas.microsoft.com/office/powerpoint/2010/main" val="4824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77752" y="2996952"/>
            <a:ext cx="9036496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Dessa maneira o provisionamento da ONU é realizado sem a mesma está conectada na porta PON da OLT.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93" y="1932830"/>
            <a:ext cx="8187617" cy="12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700808"/>
            <a:ext cx="8953500" cy="169218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2" y="3140968"/>
            <a:ext cx="60378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a ONU provisionada no Slot 1 porta PON 1 e posição virtual 1.  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2135560" y="1700808"/>
            <a:ext cx="1296144" cy="2700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08664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3592" y="1356520"/>
            <a:ext cx="8640960" cy="3394472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pt-BR" sz="1950" dirty="0">
              <a:solidFill>
                <a:schemeClr val="tx1">
                  <a:lumMod val="65000"/>
                  <a:lumOff val="35000"/>
                </a:schemeClr>
              </a:solidFill>
              <a:latin typeface="Tw Cen MT" pitchFamily="34" charset="0"/>
              <a:ea typeface="MS PGothic" pitchFamily="34" charset="-128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SEMPRE QUE UMA FRENTE DE ONDA SE PROPAGA</a:t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POR UM MEIO ONDE OCORRE UMA VARIAÇÃO DE DENSIDADE, HAVERÁ UM </a:t>
            </a: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DESVIO 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DO FEIXE.</a:t>
            </a:r>
          </a:p>
          <a:p>
            <a:pPr>
              <a:spcBef>
                <a:spcPct val="50000"/>
              </a:spcBef>
              <a:defRPr/>
            </a:pPr>
            <a:endParaRPr lang="pt-BR" sz="1950" dirty="0">
              <a:solidFill>
                <a:schemeClr val="tx1">
                  <a:lumMod val="65000"/>
                  <a:lumOff val="35000"/>
                </a:schemeClr>
              </a:solidFill>
              <a:latin typeface="Tw Cen MT" pitchFamily="34" charset="0"/>
              <a:ea typeface="MS PGothic" pitchFamily="34" charset="-128"/>
            </a:endParaRPr>
          </a:p>
        </p:txBody>
      </p:sp>
      <p:sp>
        <p:nvSpPr>
          <p:cNvPr id="14" name="Text Box 1044"/>
          <p:cNvSpPr txBox="1">
            <a:spLocks noChangeArrowheads="1"/>
          </p:cNvSpPr>
          <p:nvPr/>
        </p:nvSpPr>
        <p:spPr bwMode="auto">
          <a:xfrm>
            <a:off x="4223793" y="333610"/>
            <a:ext cx="34514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4000" b="1" dirty="0">
                <a:solidFill>
                  <a:srgbClr val="0373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ea typeface="MS PGothic" pitchFamily="34" charset="-128"/>
              </a:rPr>
              <a:t>PROPAGAÇÃO</a:t>
            </a:r>
            <a:endParaRPr lang="pt-BR" sz="4000" b="1" dirty="0">
              <a:solidFill>
                <a:srgbClr val="037336"/>
              </a:solidFill>
              <a:latin typeface="Tw Cen MT" pitchFamily="34" charset="0"/>
              <a:ea typeface="MS PGothic" pitchFamily="34" charset="-12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56" y="3614692"/>
            <a:ext cx="2581641" cy="227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http://portaldoprofessor.mec.gov.br/storage/discovirtual/aulas/1766/imagens/refracao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695522"/>
            <a:ext cx="2430270" cy="21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5007975" y="1041497"/>
            <a:ext cx="152798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50" spc="-225" dirty="0">
                <a:solidFill>
                  <a:srgbClr val="037336"/>
                </a:solidFill>
                <a:latin typeface="Tw Cen MT Condensed" pitchFamily="34" charset="0"/>
              </a:rPr>
              <a:t>REFRAÇÃO</a:t>
            </a:r>
          </a:p>
        </p:txBody>
      </p:sp>
    </p:spTree>
    <p:extLst>
      <p:ext uri="{BB962C8B-B14F-4D97-AF65-F5344CB8AC3E}">
        <p14:creationId xmlns:p14="http://schemas.microsoft.com/office/powerpoint/2010/main" val="42585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08" y="959638"/>
            <a:ext cx="9023679" cy="2328450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0" y="3110208"/>
            <a:ext cx="603788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32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status, como por exemplo nível de sinal e distancia entre OLT e ONU.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62" y="985410"/>
            <a:ext cx="9023679" cy="2328450"/>
          </a:xfrm>
          <a:prstGeom prst="rect">
            <a:avLst/>
          </a:prstGeom>
        </p:spPr>
      </p:pic>
      <p:sp>
        <p:nvSpPr>
          <p:cNvPr id="8" name="Retângulo de cantos arredondados 7"/>
          <p:cNvSpPr/>
          <p:nvPr/>
        </p:nvSpPr>
        <p:spPr>
          <a:xfrm>
            <a:off x="1964541" y="985411"/>
            <a:ext cx="1179131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6380908" y="2276873"/>
            <a:ext cx="1299268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968208" y="2269309"/>
            <a:ext cx="504056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204012" y="3151532"/>
            <a:ext cx="1260140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7824192" y="3151531"/>
            <a:ext cx="504056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7962354" y="2243537"/>
            <a:ext cx="504056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1949856" y="2636913"/>
            <a:ext cx="1127205" cy="149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59195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32" y="874031"/>
            <a:ext cx="8252936" cy="637814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0" y="1196752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Rebutando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sincronizando ONU.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05" y="2746026"/>
            <a:ext cx="8346620" cy="1833302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28524" y="4382821"/>
            <a:ext cx="7734955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Retornando as configurações padrão de fábrica. 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886975" y="893067"/>
            <a:ext cx="3353041" cy="6305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639616" y="2760805"/>
            <a:ext cx="2376264" cy="2109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9287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186863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CPE Manager</a:t>
            </a:r>
          </a:p>
        </p:txBody>
      </p:sp>
    </p:spTree>
    <p:extLst>
      <p:ext uri="{BB962C8B-B14F-4D97-AF65-F5344CB8AC3E}">
        <p14:creationId xmlns:p14="http://schemas.microsoft.com/office/powerpoint/2010/main" val="36775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17" y="1052736"/>
            <a:ext cx="8398369" cy="2376264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268732" y="3266982"/>
            <a:ext cx="7654539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as configurações do menu CPE Manager.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2495600" y="1052736"/>
            <a:ext cx="158417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5406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10" y="764705"/>
            <a:ext cx="6876764" cy="2116737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49760" y="2405668"/>
            <a:ext cx="88924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um IP publico para configuração via CPE Manager, nesse caso IP 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setado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na interface da OLT.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3077062" y="764704"/>
            <a:ext cx="337897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3925070"/>
            <a:ext cx="8064896" cy="1204030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077060" y="4891695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uma CPE. 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5627948" y="3966808"/>
            <a:ext cx="1548172" cy="18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6603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5" y="769246"/>
            <a:ext cx="8420310" cy="209552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98898" y="2737811"/>
            <a:ext cx="8794204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Após a CPE adicionada o acesso as configurações da mesma pode ser realizado via HTTP.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7878198" y="2182184"/>
            <a:ext cx="522058" cy="6825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98" y="4595364"/>
            <a:ext cx="8794204" cy="921868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3431704" y="5056298"/>
            <a:ext cx="504056" cy="3513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9617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1556792"/>
            <a:ext cx="7416824" cy="437308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03512" y="377370"/>
            <a:ext cx="878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Arvore de configurações CPE</a:t>
            </a:r>
          </a:p>
        </p:txBody>
      </p:sp>
    </p:spTree>
    <p:extLst>
      <p:ext uri="{BB962C8B-B14F-4D97-AF65-F5344CB8AC3E}">
        <p14:creationId xmlns:p14="http://schemas.microsoft.com/office/powerpoint/2010/main" val="17366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95500" y="2132858"/>
            <a:ext cx="9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Bridge de Dados ONU 110 G</a:t>
            </a:r>
          </a:p>
        </p:txBody>
      </p:sp>
    </p:spTree>
    <p:extLst>
      <p:ext uri="{BB962C8B-B14F-4D97-AF65-F5344CB8AC3E}">
        <p14:creationId xmlns:p14="http://schemas.microsoft.com/office/powerpoint/2010/main" val="402346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9" y="764151"/>
            <a:ext cx="8590105" cy="1040754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0" y="1340769"/>
            <a:ext cx="603788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Primeiro passo deve-se criar uma bridge de UPLINK de acordo com o serviço a ser prestado.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6" y="3262972"/>
            <a:ext cx="8471731" cy="886108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2505" y="3933057"/>
            <a:ext cx="902699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Após a criação da bridge de UPLINK, deve-se criar a bridge de DOWNLINK correspondente. A partir desses dois passos haverá comunicação entre as duas pontas. </a:t>
            </a:r>
          </a:p>
        </p:txBody>
      </p:sp>
    </p:spTree>
    <p:extLst>
      <p:ext uri="{BB962C8B-B14F-4D97-AF65-F5344CB8AC3E}">
        <p14:creationId xmlns:p14="http://schemas.microsoft.com/office/powerpoint/2010/main" val="25505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13285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RG-BROUTED </a:t>
            </a:r>
          </a:p>
        </p:txBody>
      </p:sp>
    </p:spTree>
    <p:extLst>
      <p:ext uri="{BB962C8B-B14F-4D97-AF65-F5344CB8AC3E}">
        <p14:creationId xmlns:p14="http://schemas.microsoft.com/office/powerpoint/2010/main" val="41865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hu048839\Desktop\27B2FB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97" y="857250"/>
            <a:ext cx="68738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u048839\Desktop\27B2FB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92" t="28061" r="26338" b="31740"/>
          <a:stretch/>
        </p:blipFill>
        <p:spPr bwMode="auto">
          <a:xfrm>
            <a:off x="6966046" y="2310737"/>
            <a:ext cx="747214" cy="20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077060" y="476672"/>
            <a:ext cx="60378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Através da opção RG (Residencial Gateway), ativaremos o </a:t>
            </a: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modo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roteador na CPE.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6" y="2420888"/>
            <a:ext cx="8521948" cy="1036244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077060" y="3401577"/>
            <a:ext cx="60378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Primeiro passo devemos criar a bridge UPLINK correspondente ao serviços de dados.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6240016" y="2430198"/>
            <a:ext cx="3528392" cy="2787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42572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807123"/>
            <a:ext cx="7518482" cy="650247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06354" y="980728"/>
            <a:ext cx="9414182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Acrescentando o parâmetro “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rg-brouted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” na bridge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downlink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</a:t>
            </a: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ativa-se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 modo roteador na CPE. 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8184232" y="809274"/>
            <a:ext cx="1080120" cy="1789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60" y="2450433"/>
            <a:ext cx="8565080" cy="575383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29393" y="2572742"/>
            <a:ext cx="79820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no modo cliente DHCP para a WAN da CPE. 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5272594" y="2473444"/>
            <a:ext cx="2119550" cy="262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7428744" y="2465389"/>
            <a:ext cx="755488" cy="255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8328248" y="2450433"/>
            <a:ext cx="2050292" cy="270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32" y="3617952"/>
            <a:ext cx="9116139" cy="1251209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347615" y="4653136"/>
            <a:ext cx="749677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os profiles de configurações WAN existentes. 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1919536" y="3652592"/>
            <a:ext cx="2088232" cy="144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207568" y="4403440"/>
            <a:ext cx="8352928" cy="1324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4076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43" y="1147982"/>
            <a:ext cx="8960114" cy="60623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876331" y="1527902"/>
            <a:ext cx="8439341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Nesse momento ativaremos o modo cliente DHCP na WAN da CPE.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3578796" y="1126642"/>
            <a:ext cx="2628292" cy="2234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257140" y="1126642"/>
            <a:ext cx="4318917" cy="2234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20" y="3209864"/>
            <a:ext cx="8077163" cy="93921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0776" y="3940894"/>
            <a:ext cx="8690448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as configurações da WAN das CPE’S em modo BROUTED.</a:t>
            </a:r>
          </a:p>
        </p:txBody>
      </p:sp>
    </p:spTree>
    <p:extLst>
      <p:ext uri="{BB962C8B-B14F-4D97-AF65-F5344CB8AC3E}">
        <p14:creationId xmlns:p14="http://schemas.microsoft.com/office/powerpoint/2010/main" val="22177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803632"/>
            <a:ext cx="8928992" cy="4039305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1991544" y="4208701"/>
            <a:ext cx="720080" cy="175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7199979" y="3574466"/>
            <a:ext cx="984253" cy="12684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19250" y="4384556"/>
            <a:ext cx="915350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Para conferir se realmente as configurações foram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setadas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basta acessar o menu WEB da CPE através do CPE-MGR.</a:t>
            </a:r>
          </a:p>
        </p:txBody>
      </p:sp>
    </p:spTree>
    <p:extLst>
      <p:ext uri="{BB962C8B-B14F-4D97-AF65-F5344CB8AC3E}">
        <p14:creationId xmlns:p14="http://schemas.microsoft.com/office/powerpoint/2010/main" val="24677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-9939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600" dirty="0">
                <a:solidFill>
                  <a:srgbClr val="037336"/>
                </a:solidFill>
                <a:latin typeface="Tw Cen MT Condensed" pitchFamily="34" charset="0"/>
              </a:rPr>
              <a:t>RG-BROUTED WAN IP Fixo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77986" y="1913181"/>
            <a:ext cx="8836031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Para essa configuração, devesse criar um profile com a opção de IP estático na WAN.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703512" y="1113791"/>
            <a:ext cx="8784976" cy="1026638"/>
            <a:chOff x="1143000" y="2240868"/>
            <a:chExt cx="6858000" cy="70207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240868"/>
              <a:ext cx="6858000" cy="702078"/>
            </a:xfrm>
            <a:prstGeom prst="rect">
              <a:avLst/>
            </a:prstGeom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2843808" y="2240870"/>
              <a:ext cx="1188132" cy="2809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063552" y="3908666"/>
            <a:ext cx="80648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Depois basta alterar as configurações da WAN da CPE.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03512" y="3365813"/>
            <a:ext cx="8784976" cy="839474"/>
            <a:chOff x="1210317" y="3699030"/>
            <a:chExt cx="6723366" cy="485577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17" y="3699031"/>
              <a:ext cx="6723366" cy="485576"/>
            </a:xfrm>
            <a:prstGeom prst="rect">
              <a:avLst/>
            </a:prstGeom>
          </p:spPr>
        </p:pic>
        <p:sp>
          <p:nvSpPr>
            <p:cNvPr id="8" name="Retângulo de cantos arredondados 7"/>
            <p:cNvSpPr/>
            <p:nvPr/>
          </p:nvSpPr>
          <p:spPr>
            <a:xfrm>
              <a:off x="2364042" y="3699030"/>
              <a:ext cx="965820" cy="18379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3923928" y="3699030"/>
              <a:ext cx="1944216" cy="18379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4136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132859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RG-BPPPOE</a:t>
            </a:r>
          </a:p>
        </p:txBody>
      </p:sp>
    </p:spTree>
    <p:extLst>
      <p:ext uri="{BB962C8B-B14F-4D97-AF65-F5344CB8AC3E}">
        <p14:creationId xmlns:p14="http://schemas.microsoft.com/office/powerpoint/2010/main" val="12638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00529" y="2009167"/>
            <a:ext cx="7590942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uma bridge de UPLINK para o serviço PPPOE.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686151" y="808276"/>
            <a:ext cx="8819701" cy="1468596"/>
            <a:chOff x="2159758" y="1808820"/>
            <a:chExt cx="4824488" cy="756084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758" y="1808820"/>
              <a:ext cx="4824488" cy="756084"/>
            </a:xfrm>
            <a:prstGeom prst="rect">
              <a:avLst/>
            </a:prstGeom>
          </p:spPr>
        </p:pic>
        <p:sp>
          <p:nvSpPr>
            <p:cNvPr id="7" name="Retângulo de cantos arredondados 6"/>
            <p:cNvSpPr/>
            <p:nvPr/>
          </p:nvSpPr>
          <p:spPr>
            <a:xfrm>
              <a:off x="2627784" y="1808820"/>
              <a:ext cx="918102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4626006" y="1814483"/>
              <a:ext cx="540060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1686151" y="3109336"/>
            <a:ext cx="8819701" cy="1399784"/>
            <a:chOff x="1960963" y="3331635"/>
            <a:chExt cx="5222081" cy="79944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963" y="3332315"/>
              <a:ext cx="5222081" cy="798765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74967" y="3331635"/>
              <a:ext cx="59406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6030163" y="3331635"/>
              <a:ext cx="1152878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851677" y="4210332"/>
            <a:ext cx="8488649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Acrescentando o parâmetro “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rg-bpppoe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”, a WAN da CPE passa a se comportar em modo PPPOE.</a:t>
            </a:r>
          </a:p>
        </p:txBody>
      </p:sp>
    </p:spTree>
    <p:extLst>
      <p:ext uri="{BB962C8B-B14F-4D97-AF65-F5344CB8AC3E}">
        <p14:creationId xmlns:p14="http://schemas.microsoft.com/office/powerpoint/2010/main" val="5318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74603" y="1328799"/>
            <a:ext cx="8842797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na WAN com as configurações de: cliente DHCP, NAT e habilitando todas funções de firewall.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784959" y="772990"/>
            <a:ext cx="8622085" cy="873814"/>
            <a:chOff x="1664496" y="1484784"/>
            <a:chExt cx="5815013" cy="540060"/>
          </a:xfrm>
        </p:grpSpPr>
        <p:grpSp>
          <p:nvGrpSpPr>
            <p:cNvPr id="10" name="Grupo 9"/>
            <p:cNvGrpSpPr/>
            <p:nvPr/>
          </p:nvGrpSpPr>
          <p:grpSpPr>
            <a:xfrm>
              <a:off x="1664496" y="1484784"/>
              <a:ext cx="5815013" cy="540060"/>
              <a:chOff x="1664496" y="1484784"/>
              <a:chExt cx="5815013" cy="540060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4496" y="1484784"/>
                <a:ext cx="5815013" cy="540060"/>
              </a:xfrm>
              <a:prstGeom prst="rect">
                <a:avLst/>
              </a:prstGeom>
            </p:spPr>
          </p:pic>
          <p:sp>
            <p:nvSpPr>
              <p:cNvPr id="4" name="Retângulo de cantos arredondados 3"/>
              <p:cNvSpPr/>
              <p:nvPr/>
            </p:nvSpPr>
            <p:spPr>
              <a:xfrm>
                <a:off x="3599892" y="1484784"/>
                <a:ext cx="432048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5" name="Retângulo de cantos arredondados 4"/>
              <p:cNvSpPr/>
              <p:nvPr/>
            </p:nvSpPr>
            <p:spPr>
              <a:xfrm>
                <a:off x="5106516" y="1489379"/>
                <a:ext cx="329580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6" name="Retângulo de cantos arredondados 5"/>
              <p:cNvSpPr/>
              <p:nvPr/>
            </p:nvSpPr>
            <p:spPr>
              <a:xfrm>
                <a:off x="5737826" y="1491426"/>
                <a:ext cx="275574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</p:grpSp>
        <p:sp>
          <p:nvSpPr>
            <p:cNvPr id="7" name="Retângulo de cantos arredondados 6"/>
            <p:cNvSpPr/>
            <p:nvPr/>
          </p:nvSpPr>
          <p:spPr>
            <a:xfrm>
              <a:off x="7198388" y="1491426"/>
              <a:ext cx="275574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674603" y="4643733"/>
            <a:ext cx="8842797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Listando as CPE’S que estão configuradas em modo B-PPPOE.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9070" y="2929670"/>
            <a:ext cx="8613860" cy="1939490"/>
            <a:chOff x="1143000" y="3202089"/>
            <a:chExt cx="6858000" cy="1199021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202091"/>
              <a:ext cx="6858000" cy="1199019"/>
            </a:xfrm>
            <a:prstGeom prst="rect">
              <a:avLst/>
            </a:prstGeom>
          </p:spPr>
        </p:pic>
        <p:sp>
          <p:nvSpPr>
            <p:cNvPr id="11" name="Retângulo de cantos arredondados 10"/>
            <p:cNvSpPr/>
            <p:nvPr/>
          </p:nvSpPr>
          <p:spPr>
            <a:xfrm>
              <a:off x="1439652" y="3202089"/>
              <a:ext cx="1188132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1143001" y="3483009"/>
              <a:ext cx="1557356" cy="65983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16205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0" y="2064126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Modificando o profile a ser utilizado pela CPE.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909349" y="811888"/>
            <a:ext cx="8373302" cy="1609000"/>
            <a:chOff x="2247372" y="1430778"/>
            <a:chExt cx="4649260" cy="91810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5"/>
            <a:stretch/>
          </p:blipFill>
          <p:spPr>
            <a:xfrm>
              <a:off x="2247372" y="1430778"/>
              <a:ext cx="4649260" cy="918102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2627784" y="1430778"/>
              <a:ext cx="2646294" cy="3780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6408205" y="1432229"/>
              <a:ext cx="488426" cy="3780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077060" y="3933056"/>
            <a:ext cx="603788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Alterando as configurações de usuário e senha PPPOE.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808913" y="3064400"/>
            <a:ext cx="8391542" cy="1252238"/>
            <a:chOff x="1743075" y="3537332"/>
            <a:chExt cx="5678258" cy="739214"/>
          </a:xfrm>
        </p:grpSpPr>
        <p:grpSp>
          <p:nvGrpSpPr>
            <p:cNvPr id="6" name="Grupo 5"/>
            <p:cNvGrpSpPr/>
            <p:nvPr/>
          </p:nvGrpSpPr>
          <p:grpSpPr>
            <a:xfrm>
              <a:off x="1743075" y="3537332"/>
              <a:ext cx="5657850" cy="739214"/>
              <a:chOff x="1743075" y="3537332"/>
              <a:chExt cx="5657850" cy="739214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3075" y="3574468"/>
                <a:ext cx="5657850" cy="702078"/>
              </a:xfrm>
              <a:prstGeom prst="rect">
                <a:avLst/>
              </a:prstGeom>
            </p:spPr>
          </p:pic>
          <p:sp>
            <p:nvSpPr>
              <p:cNvPr id="10" name="Retângulo de cantos arredondados 9"/>
              <p:cNvSpPr/>
              <p:nvPr/>
            </p:nvSpPr>
            <p:spPr>
              <a:xfrm>
                <a:off x="2115724" y="3537332"/>
                <a:ext cx="2348267" cy="3780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4463989" y="3537332"/>
                <a:ext cx="1458162" cy="3780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/>
              </a:p>
            </p:txBody>
          </p:sp>
        </p:grpSp>
        <p:sp>
          <p:nvSpPr>
            <p:cNvPr id="12" name="Retângulo de cantos arredondados 11"/>
            <p:cNvSpPr/>
            <p:nvPr/>
          </p:nvSpPr>
          <p:spPr>
            <a:xfrm>
              <a:off x="5963171" y="3537332"/>
              <a:ext cx="1458162" cy="3780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0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67017" y="2024847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Serviço de voz via DOMCI</a:t>
            </a:r>
          </a:p>
        </p:txBody>
      </p:sp>
    </p:spTree>
    <p:extLst>
      <p:ext uri="{BB962C8B-B14F-4D97-AF65-F5344CB8AC3E}">
        <p14:creationId xmlns:p14="http://schemas.microsoft.com/office/powerpoint/2010/main" val="13302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597033" y="-171400"/>
            <a:ext cx="29979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900" dirty="0">
                <a:solidFill>
                  <a:srgbClr val="037336"/>
                </a:solidFill>
                <a:latin typeface="Tw Cen MT Condensed" pitchFamily="34" charset="0"/>
              </a:rPr>
              <a:t>REFRAÇÃO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62694"/>
              </p:ext>
            </p:extLst>
          </p:nvPr>
        </p:nvGraphicFramePr>
        <p:xfrm>
          <a:off x="1775520" y="1398260"/>
          <a:ext cx="8640960" cy="4334998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320480"/>
                <a:gridCol w="4320480"/>
              </a:tblGrid>
              <a:tr h="509343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MEIO</a:t>
                      </a:r>
                      <a:endParaRPr lang="pt-BR" sz="2100" dirty="0">
                        <a:solidFill>
                          <a:schemeClr val="tx1"/>
                        </a:solidFill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ÍNDICE</a:t>
                      </a:r>
                      <a:r>
                        <a:rPr lang="pt-BR" sz="1800" baseline="0" dirty="0" smtClean="0"/>
                        <a:t> DE REFRAÇÃO (N)</a:t>
                      </a:r>
                      <a:endParaRPr lang="pt-BR" sz="1800" dirty="0">
                        <a:solidFill>
                          <a:schemeClr val="tx1"/>
                        </a:solidFill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9547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VÁCUO</a:t>
                      </a:r>
                      <a:endParaRPr lang="pt-BR" sz="1800" dirty="0">
                        <a:solidFill>
                          <a:schemeClr val="tx1"/>
                        </a:solidFill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1,00000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9547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AR</a:t>
                      </a:r>
                      <a:r>
                        <a:rPr lang="pt-BR" sz="1800" baseline="0" dirty="0" smtClean="0"/>
                        <a:t> (CNTP)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1,00029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9547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ÁGUA (20C°)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1,33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9547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NÚCLEO</a:t>
                      </a:r>
                      <a:r>
                        <a:rPr lang="pt-BR" sz="1800" baseline="0" dirty="0" smtClean="0"/>
                        <a:t> DA FIBRA ÓPTICA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1,48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9547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CASCA DA FIBRA ÓPTICA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1,465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4942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VIDRO COMUM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1,52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4942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CRISTAL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1,65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44942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SAFIRA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1,77</a:t>
                      </a:r>
                      <a:endParaRPr lang="pt-BR" sz="1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0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77060" y="1917354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a bridge UPLINK de voz.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867874" y="881868"/>
            <a:ext cx="8456252" cy="1395004"/>
            <a:chOff x="1649023" y="1923543"/>
            <a:chExt cx="5845959" cy="74126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023" y="1950547"/>
              <a:ext cx="5845959" cy="714262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2249742" y="1950546"/>
              <a:ext cx="2484276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4788024" y="1923543"/>
              <a:ext cx="264629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5442" y="4365104"/>
            <a:ext cx="864111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a bridge DOWNLINK com o parâmetro especial SIP.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867874" y="3264848"/>
            <a:ext cx="8456252" cy="1388289"/>
            <a:chOff x="1649020" y="3465725"/>
            <a:chExt cx="5785298" cy="625643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020" y="3480906"/>
              <a:ext cx="5785298" cy="610462"/>
            </a:xfrm>
            <a:prstGeom prst="rect">
              <a:avLst/>
            </a:prstGeom>
          </p:spPr>
        </p:pic>
        <p:sp>
          <p:nvSpPr>
            <p:cNvPr id="8" name="Retângulo de cantos arredondados 7"/>
            <p:cNvSpPr/>
            <p:nvPr/>
          </p:nvSpPr>
          <p:spPr>
            <a:xfrm>
              <a:off x="2141730" y="3471502"/>
              <a:ext cx="2484276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4688537" y="3467219"/>
              <a:ext cx="2266203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7023606" y="3465725"/>
              <a:ext cx="356706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6679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213204" y="1276598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com opção de STATIC IP.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802903" y="764705"/>
            <a:ext cx="8613577" cy="929957"/>
            <a:chOff x="1143000" y="1679901"/>
            <a:chExt cx="6858000" cy="48605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79901"/>
              <a:ext cx="6858000" cy="486054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3167844" y="1679903"/>
              <a:ext cx="1296144" cy="2430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03" y="2454762"/>
            <a:ext cx="8613576" cy="686207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92522" y="2777215"/>
            <a:ext cx="7577434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Profile com as informações de registro no servidor VOIP.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759855" y="5111211"/>
            <a:ext cx="7093549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e visualizando endereço IP na CPE.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802902" y="3928512"/>
            <a:ext cx="8613577" cy="1516712"/>
            <a:chOff x="1604417" y="3603210"/>
            <a:chExt cx="5719144" cy="118813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417" y="3603210"/>
              <a:ext cx="5719144" cy="1188132"/>
            </a:xfrm>
            <a:prstGeom prst="rect">
              <a:avLst/>
            </a:prstGeom>
          </p:spPr>
        </p:pic>
        <p:sp>
          <p:nvSpPr>
            <p:cNvPr id="10" name="Retângulo de cantos arredondados 9"/>
            <p:cNvSpPr/>
            <p:nvPr/>
          </p:nvSpPr>
          <p:spPr>
            <a:xfrm>
              <a:off x="3815915" y="3603210"/>
              <a:ext cx="2322258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2135255" y="3923079"/>
              <a:ext cx="1572648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2135255" y="4389245"/>
              <a:ext cx="297680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4842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9760" y="4358128"/>
            <a:ext cx="88924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Alterando as configurações da porta FXS 1 e visualizando as mesmas.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963652" y="1808820"/>
            <a:ext cx="918102" cy="156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" name="Grupo 1"/>
          <p:cNvGrpSpPr/>
          <p:nvPr/>
        </p:nvGrpSpPr>
        <p:grpSpPr>
          <a:xfrm>
            <a:off x="1739516" y="832508"/>
            <a:ext cx="8712968" cy="3460588"/>
            <a:chOff x="1146051" y="1589820"/>
            <a:chExt cx="6858000" cy="2541258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051" y="1592796"/>
              <a:ext cx="6858000" cy="2538282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3329862" y="1592796"/>
              <a:ext cx="810090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193958" y="1592796"/>
              <a:ext cx="648072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4896036" y="1590248"/>
              <a:ext cx="648072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5598114" y="1592796"/>
              <a:ext cx="540060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6153579" y="1589820"/>
              <a:ext cx="578663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6732240" y="1594248"/>
              <a:ext cx="1242138" cy="1620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5" name="Retângulo de cantos arredondados 14"/>
            <p:cNvSpPr/>
            <p:nvPr/>
          </p:nvSpPr>
          <p:spPr>
            <a:xfrm>
              <a:off x="1146051" y="1964565"/>
              <a:ext cx="4455114" cy="4860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87724" y="1592796"/>
              <a:ext cx="432048" cy="1560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124323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72" y="764704"/>
            <a:ext cx="4769622" cy="35283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764704"/>
            <a:ext cx="3681710" cy="4005522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524000" y="4293096"/>
            <a:ext cx="9125396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Através da interface WEB é possível visualizar as configurações de VOZ do equipamento. </a:t>
            </a:r>
          </a:p>
        </p:txBody>
      </p:sp>
    </p:spTree>
    <p:extLst>
      <p:ext uri="{BB962C8B-B14F-4D97-AF65-F5344CB8AC3E}">
        <p14:creationId xmlns:p14="http://schemas.microsoft.com/office/powerpoint/2010/main" val="4774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120067" y="-9939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spc="-600" dirty="0">
                <a:solidFill>
                  <a:srgbClr val="037336"/>
                </a:solidFill>
                <a:latin typeface="Tw Cen MT Condensed" pitchFamily="34" charset="0"/>
              </a:rPr>
              <a:t>VOZ CLIENTE DHCP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703513" y="2063470"/>
            <a:ext cx="8625467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onde a CPE irá responder como CLIENTE DHCP.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03513" y="4293096"/>
            <a:ext cx="9129523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Alterando as configurações para a CPE responder como cliente DHCP.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03512" y="968422"/>
            <a:ext cx="8784976" cy="1308450"/>
            <a:chOff x="1353097" y="2240870"/>
            <a:chExt cx="6437813" cy="6102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7" y="2240870"/>
              <a:ext cx="6437813" cy="610299"/>
            </a:xfrm>
            <a:prstGeom prst="rect">
              <a:avLst/>
            </a:prstGeom>
          </p:spPr>
        </p:pic>
        <p:sp>
          <p:nvSpPr>
            <p:cNvPr id="8" name="Retângulo de cantos arredondados 7"/>
            <p:cNvSpPr/>
            <p:nvPr/>
          </p:nvSpPr>
          <p:spPr>
            <a:xfrm>
              <a:off x="5382092" y="2244648"/>
              <a:ext cx="2408817" cy="34723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703514" y="3501009"/>
            <a:ext cx="8784975" cy="1022481"/>
            <a:chOff x="1245575" y="3906417"/>
            <a:chExt cx="6722745" cy="390854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575" y="3906417"/>
              <a:ext cx="6698798" cy="390854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2519772" y="3906419"/>
              <a:ext cx="1404156" cy="1954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530345" y="3906420"/>
              <a:ext cx="1661837" cy="1954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6306483" y="3906420"/>
              <a:ext cx="1661837" cy="19542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25525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078853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Serviço de vídeo em streaming </a:t>
            </a:r>
          </a:p>
        </p:txBody>
      </p:sp>
    </p:spTree>
    <p:extLst>
      <p:ext uri="{BB962C8B-B14F-4D97-AF65-F5344CB8AC3E}">
        <p14:creationId xmlns:p14="http://schemas.microsoft.com/office/powerpoint/2010/main" val="31287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919536" y="3331877"/>
            <a:ext cx="8748464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Adicionando uma bridge UPLINK com a opção de receber pacotes IGMP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703512" y="1412776"/>
            <a:ext cx="8712968" cy="2088232"/>
            <a:chOff x="1721523" y="2942946"/>
            <a:chExt cx="5700954" cy="81009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523" y="2942946"/>
              <a:ext cx="5700954" cy="810090"/>
            </a:xfrm>
            <a:prstGeom prst="rect">
              <a:avLst/>
            </a:prstGeom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6030162" y="2942946"/>
              <a:ext cx="810090" cy="21602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24011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39516" y="1496183"/>
            <a:ext cx="8712968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Alterando os parâmetros da bridge de UPLINK para encaminhamento das solicitações IGMP para o endereço do servidor de streaming de vídeo.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1210" y="800889"/>
            <a:ext cx="8649580" cy="971927"/>
            <a:chOff x="1143000" y="1484784"/>
            <a:chExt cx="6858000" cy="64807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484784"/>
              <a:ext cx="6858000" cy="648072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1493658" y="1484784"/>
              <a:ext cx="1404156" cy="32403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5112062" y="1484784"/>
              <a:ext cx="2500331" cy="32403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451484" y="4581128"/>
            <a:ext cx="9289032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a bridge de DOWNLINK do tipo vídeo, permitindo 7 fluxos de vídeo de qualquer endereço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69511" y="3535408"/>
            <a:ext cx="8652978" cy="1261744"/>
            <a:chOff x="1291334" y="3547975"/>
            <a:chExt cx="6600825" cy="826238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334" y="3547975"/>
              <a:ext cx="6600825" cy="826238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3599892" y="3547975"/>
              <a:ext cx="1080120" cy="21594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5761821" y="3547975"/>
              <a:ext cx="808402" cy="21594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32087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524000" y="2035733"/>
            <a:ext cx="9100464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Visualizando informações da bridge-path, como por exemplo endereço do servidor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multcast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.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814253" y="851307"/>
            <a:ext cx="9860508" cy="1631422"/>
            <a:chOff x="543102" y="1430778"/>
            <a:chExt cx="7490972" cy="918102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430778"/>
              <a:ext cx="6858000" cy="918102"/>
            </a:xfrm>
            <a:prstGeom prst="rect">
              <a:avLst/>
            </a:prstGeom>
          </p:spPr>
        </p:pic>
        <p:sp>
          <p:nvSpPr>
            <p:cNvPr id="6" name="Retângulo de cantos arredondados 5"/>
            <p:cNvSpPr/>
            <p:nvPr/>
          </p:nvSpPr>
          <p:spPr>
            <a:xfrm>
              <a:off x="1385646" y="1430778"/>
              <a:ext cx="918102" cy="21602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6691142" y="1925357"/>
              <a:ext cx="1342932" cy="21602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543102" y="2078850"/>
              <a:ext cx="918102" cy="21602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77060" y="4712875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Verificando associações IGMP.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582344" y="3776014"/>
            <a:ext cx="9027315" cy="1288997"/>
            <a:chOff x="1143000" y="3537015"/>
            <a:chExt cx="6858000" cy="735178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537015"/>
              <a:ext cx="6858000" cy="735177"/>
            </a:xfrm>
            <a:prstGeom prst="rect">
              <a:avLst/>
            </a:prstGeom>
          </p:spPr>
        </p:pic>
        <p:sp>
          <p:nvSpPr>
            <p:cNvPr id="12" name="Retângulo de cantos arredondados 11"/>
            <p:cNvSpPr/>
            <p:nvPr/>
          </p:nvSpPr>
          <p:spPr>
            <a:xfrm>
              <a:off x="1461204" y="3537016"/>
              <a:ext cx="842544" cy="21602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1277634" y="4056170"/>
              <a:ext cx="5994666" cy="21602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28059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007768" y="4215413"/>
            <a:ext cx="6037880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Verificando status IGMP.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703512" y="1700808"/>
            <a:ext cx="8712968" cy="2160240"/>
            <a:chOff x="1143000" y="2381981"/>
            <a:chExt cx="6858000" cy="1054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381981"/>
              <a:ext cx="6858000" cy="1054971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4409982" y="2672916"/>
              <a:ext cx="648072" cy="6480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5687572" y="2672916"/>
              <a:ext cx="636926" cy="6480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25864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3472" y="730917"/>
            <a:ext cx="9505056" cy="857250"/>
          </a:xfrm>
        </p:spPr>
        <p:txBody>
          <a:bodyPr>
            <a:noAutofit/>
          </a:bodyPr>
          <a:lstStyle/>
          <a:p>
            <a:pPr algn="ctr"/>
            <a:r>
              <a:rPr lang="pt-BR" sz="7900" spc="-225" dirty="0">
                <a:solidFill>
                  <a:schemeClr val="tx1"/>
                </a:solidFill>
                <a:latin typeface="Tw Cen MT" pitchFamily="34" charset="0"/>
              </a:rPr>
              <a:t>OBJETIVOS DO 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1504" y="1952836"/>
            <a:ext cx="9036496" cy="4212468"/>
          </a:xfrm>
        </p:spPr>
        <p:txBody>
          <a:bodyPr>
            <a:normAutofit/>
          </a:bodyPr>
          <a:lstStyle/>
          <a:p>
            <a:pPr marL="0" indent="0" defTabSz="336947" eaLnBrk="0" hangingPunct="0">
              <a:buNone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Ao final do curso o participante deverá ser capaz de: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Compreender o funcionamento do sinal óptico em fibras do tipo </a:t>
            </a:r>
            <a:r>
              <a:rPr lang="pt-BR" sz="2400" dirty="0" err="1">
                <a:latin typeface="Tw Cen MT" pitchFamily="34" charset="0"/>
              </a:rPr>
              <a:t>Monomodo</a:t>
            </a:r>
            <a:r>
              <a:rPr lang="pt-BR" sz="2400" dirty="0">
                <a:latin typeface="Tw Cen MT" pitchFamily="34" charset="0"/>
              </a:rPr>
              <a:t> e Multimodo;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Escolher corretamente os diversos tipos de equipamentos ativo e passivos para projetos ópticos;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 smtClean="0">
                <a:latin typeface="Tw Cen MT" pitchFamily="34" charset="0"/>
              </a:rPr>
              <a:t>Planejamento </a:t>
            </a:r>
            <a:r>
              <a:rPr lang="pt-BR" sz="2400" dirty="0">
                <a:latin typeface="Tw Cen MT" pitchFamily="34" charset="0"/>
              </a:rPr>
              <a:t>para instalações ópticas;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Mapear e resolver problemas pós-instalação (troubleshooting);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Instalar e configurar os equipamentos GPON Intelbras;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pt-BR" sz="2400" dirty="0">
                <a:latin typeface="Tw Cen MT" pitchFamily="34" charset="0"/>
              </a:rPr>
              <a:t>Dimensionar e instalar sistemas de redes ópticas para diferentes aplicações como Cidades Digitais, VOIP e CFTV.</a:t>
            </a:r>
          </a:p>
          <a:p>
            <a:pPr defTabSz="336947" eaLnBrk="0" hangingPunct="0">
              <a:buFontTx/>
              <a:buChar char="•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endParaRPr lang="pt-BR" sz="1500" dirty="0"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/>
          <a:stretch/>
        </p:blipFill>
        <p:spPr bwMode="auto">
          <a:xfrm>
            <a:off x="5663953" y="835964"/>
            <a:ext cx="3942438" cy="51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063552" y="654394"/>
            <a:ext cx="2467342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25" spc="-900" dirty="0">
                <a:solidFill>
                  <a:srgbClr val="037336"/>
                </a:solidFill>
                <a:latin typeface="Tw Cen MT Condensed" pitchFamily="34" charset="0"/>
              </a:rPr>
              <a:t>REFLEXÃO</a:t>
            </a:r>
          </a:p>
        </p:txBody>
      </p:sp>
      <p:sp>
        <p:nvSpPr>
          <p:cNvPr id="16" name="Espaço Reservado para Conteúdo 2"/>
          <p:cNvSpPr>
            <a:spLocks noGrp="1"/>
          </p:cNvSpPr>
          <p:nvPr>
            <p:ph idx="1"/>
          </p:nvPr>
        </p:nvSpPr>
        <p:spPr>
          <a:xfrm>
            <a:off x="1871223" y="1992082"/>
            <a:ext cx="4131078" cy="4572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QUANDO UM RAIO DE LUZ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71223" y="2315944"/>
            <a:ext cx="4131078" cy="5337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Arial" pitchFamily="34" charset="0"/>
              <a:buChar char="•"/>
              <a:defRPr sz="3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Wingdings" pitchFamily="2" charset="2"/>
              <a:buChar char="§"/>
              <a:defRPr sz="26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ATINGE UMA SUPERFÍCIE, 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871223" y="3016728"/>
            <a:ext cx="4131078" cy="5117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Arial" pitchFamily="34" charset="0"/>
              <a:buChar char="•"/>
              <a:defRPr sz="3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Wingdings" pitchFamily="2" charset="2"/>
              <a:buChar char="§"/>
              <a:defRPr sz="26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SOFRER UM DESVIO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871223" y="2681968"/>
            <a:ext cx="4131078" cy="5663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Arial" pitchFamily="34" charset="0"/>
              <a:buChar char="•"/>
              <a:defRPr sz="3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Wingdings" pitchFamily="2" charset="2"/>
              <a:buChar char="§"/>
              <a:defRPr sz="26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ESTE RAIO DE LUZ PODERÁ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871223" y="3341142"/>
            <a:ext cx="4131078" cy="49198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rgbClr val="037336"/>
              </a:buClr>
              <a:buSzPct val="80000"/>
              <a:buFont typeface="Arial" pitchFamily="34" charset="0"/>
              <a:buChar char="•"/>
              <a:defRPr sz="3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Wingdings" pitchFamily="2" charset="2"/>
              <a:buChar char="§"/>
              <a:defRPr sz="26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ESSE FENÔMENO É</a:t>
            </a:r>
          </a:p>
          <a:p>
            <a:pPr marL="0" indent="0" algn="just">
              <a:spcBef>
                <a:spcPct val="50000"/>
              </a:spcBef>
              <a:buNone/>
              <a:defRPr/>
            </a:pPr>
            <a:r>
              <a:rPr lang="pt-BR" sz="3300" spc="-113" dirty="0">
                <a:latin typeface="Tw Cen MT Condensed" pitchFamily="34" charset="0"/>
              </a:rPr>
              <a:t>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863815" y="3687333"/>
            <a:ext cx="31994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dirty="0">
                <a:latin typeface="Tw Cen MT Condensed" panose="020B0604020202020204" charset="0"/>
              </a:rPr>
              <a:t>DENOMINADO REFLEXÃO</a:t>
            </a:r>
          </a:p>
        </p:txBody>
      </p:sp>
    </p:spTree>
    <p:extLst>
      <p:ext uri="{BB962C8B-B14F-4D97-AF65-F5344CB8AC3E}">
        <p14:creationId xmlns:p14="http://schemas.microsoft.com/office/powerpoint/2010/main" val="13106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0.33834 L 4.44444E-6 -0.00439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6" grpId="0" build="p"/>
          <p:bldP spid="8" grpId="0" build="p"/>
          <p:bldP spid="9" grpId="0" build="p"/>
          <p:bldP spid="10" grpId="0" build="p"/>
          <p:bldP spid="13" grpId="0" uiExpand="1" build="p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0.33834 L 4.44444E-6 -0.00439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6" grpId="0" build="p"/>
          <p:bldP spid="8" grpId="0" build="p"/>
          <p:bldP spid="9" grpId="0" build="p"/>
          <p:bldP spid="10" grpId="0" build="p"/>
          <p:bldP spid="13" grpId="0" uiExpand="1" build="p"/>
          <p:bldP spid="3" grpId="0"/>
        </p:bldLst>
      </p:timing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1544" y="2294877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Voz via RG-BRIDGED</a:t>
            </a:r>
          </a:p>
        </p:txBody>
      </p:sp>
    </p:spTree>
    <p:extLst>
      <p:ext uri="{BB962C8B-B14F-4D97-AF65-F5344CB8AC3E}">
        <p14:creationId xmlns:p14="http://schemas.microsoft.com/office/powerpoint/2010/main" val="21226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63" y="908720"/>
            <a:ext cx="8590074" cy="1144290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741787" y="1714889"/>
            <a:ext cx="4708429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Configurando a bridge de UPLINK.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910997" y="3969060"/>
            <a:ext cx="6370009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Configurando a bridge de DOWNLINK do tipo SIP.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800963" y="2799164"/>
            <a:ext cx="8590074" cy="1493932"/>
            <a:chOff x="1825230" y="3634139"/>
            <a:chExt cx="5493544" cy="658959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230" y="3634139"/>
              <a:ext cx="5493544" cy="658959"/>
            </a:xfrm>
            <a:prstGeom prst="rect">
              <a:avLst/>
            </a:prstGeom>
          </p:spPr>
        </p:pic>
        <p:sp>
          <p:nvSpPr>
            <p:cNvPr id="8" name="Retângulo de cantos arredondados 7"/>
            <p:cNvSpPr/>
            <p:nvPr/>
          </p:nvSpPr>
          <p:spPr>
            <a:xfrm>
              <a:off x="5902698" y="3634139"/>
              <a:ext cx="270030" cy="17290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31647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703512" y="835382"/>
            <a:ext cx="8712968" cy="1297474"/>
            <a:chOff x="1143000" y="1649117"/>
            <a:chExt cx="6858000" cy="648072"/>
          </a:xfrm>
        </p:grpSpPr>
        <p:grpSp>
          <p:nvGrpSpPr>
            <p:cNvPr id="3" name="Grupo 2"/>
            <p:cNvGrpSpPr/>
            <p:nvPr/>
          </p:nvGrpSpPr>
          <p:grpSpPr>
            <a:xfrm>
              <a:off x="1143000" y="1649117"/>
              <a:ext cx="6858000" cy="648072"/>
              <a:chOff x="1143000" y="1649117"/>
              <a:chExt cx="6858000" cy="648072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0" y="1649117"/>
                <a:ext cx="6858000" cy="648072"/>
              </a:xfrm>
              <a:prstGeom prst="rect">
                <a:avLst/>
              </a:prstGeom>
            </p:spPr>
          </p:pic>
          <p:sp>
            <p:nvSpPr>
              <p:cNvPr id="7" name="Retângulo de cantos arredondados 6"/>
              <p:cNvSpPr/>
              <p:nvPr/>
            </p:nvSpPr>
            <p:spPr>
              <a:xfrm>
                <a:off x="2549802" y="1695146"/>
                <a:ext cx="378042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8" name="Retângulo de cantos arredondados 7"/>
              <p:cNvSpPr/>
              <p:nvPr/>
            </p:nvSpPr>
            <p:spPr>
              <a:xfrm>
                <a:off x="2952468" y="1695146"/>
                <a:ext cx="1295496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9" name="Retângulo de cantos arredondados 8"/>
              <p:cNvSpPr/>
              <p:nvPr/>
            </p:nvSpPr>
            <p:spPr>
              <a:xfrm>
                <a:off x="4276116" y="1695146"/>
                <a:ext cx="1321998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0" name="Retângulo de cantos arredondados 9"/>
              <p:cNvSpPr/>
              <p:nvPr/>
            </p:nvSpPr>
            <p:spPr>
              <a:xfrm>
                <a:off x="5626266" y="1703123"/>
                <a:ext cx="1051968" cy="27003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/>
              </a:p>
            </p:txBody>
          </p:sp>
        </p:grpSp>
        <p:sp>
          <p:nvSpPr>
            <p:cNvPr id="11" name="Retângulo de cantos arredondados 10"/>
            <p:cNvSpPr/>
            <p:nvPr/>
          </p:nvSpPr>
          <p:spPr>
            <a:xfrm>
              <a:off x="6706386" y="1703123"/>
              <a:ext cx="1294614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24001" y="2132856"/>
            <a:ext cx="9283635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para utilização de endereçamento estático nas ONT’S.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783009"/>
            <a:ext cx="6858000" cy="650387"/>
          </a:xfrm>
          <a:prstGeom prst="rect">
            <a:avLst/>
          </a:prstGeom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0336" y="4221088"/>
            <a:ext cx="6511328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Criando um profile para registro no servidor VOIP.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262826" y="3830631"/>
            <a:ext cx="645045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4961874" y="3831941"/>
            <a:ext cx="1458162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442092" y="3831941"/>
            <a:ext cx="1490115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001884" y="3831941"/>
            <a:ext cx="1490115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10977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027548" y="1754816"/>
            <a:ext cx="8136904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Alterando as configurações da ONT para IP estático utilizando o profile “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static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”.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1778482" y="776436"/>
            <a:ext cx="8635039" cy="1284412"/>
            <a:chOff x="1721646" y="1430778"/>
            <a:chExt cx="5700713" cy="64807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646" y="1430778"/>
              <a:ext cx="5700713" cy="648072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4463988" y="1430778"/>
              <a:ext cx="1296144" cy="3240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5814138" y="1430778"/>
              <a:ext cx="1566174" cy="3240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55040" y="3573016"/>
            <a:ext cx="788192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Configurando a porta FXS 1 da ONT para efetuar o registro no servidor VOIP.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1810327" y="3247615"/>
            <a:ext cx="8571349" cy="829458"/>
            <a:chOff x="1143000" y="3322293"/>
            <a:chExt cx="6858000" cy="587318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322293"/>
              <a:ext cx="6858000" cy="587318"/>
            </a:xfrm>
            <a:prstGeom prst="rect">
              <a:avLst/>
            </a:prstGeom>
          </p:spPr>
        </p:pic>
        <p:sp>
          <p:nvSpPr>
            <p:cNvPr id="8" name="Retângulo de cantos arredondados 7"/>
            <p:cNvSpPr/>
            <p:nvPr/>
          </p:nvSpPr>
          <p:spPr>
            <a:xfrm>
              <a:off x="2087724" y="3322295"/>
              <a:ext cx="432048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3329862" y="3330901"/>
              <a:ext cx="810090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193958" y="3330901"/>
              <a:ext cx="648072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4873935" y="3334837"/>
              <a:ext cx="648072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5576015" y="3334837"/>
              <a:ext cx="562161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6172342" y="3340813"/>
              <a:ext cx="562161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6749959" y="3340813"/>
              <a:ext cx="1245386" cy="2687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17092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294048" y="4077072"/>
            <a:ext cx="7603907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Comando utilizado para listar configuração VOIP das CPE’S.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631504" y="877804"/>
            <a:ext cx="8928992" cy="3487300"/>
            <a:chOff x="1635921" y="1430778"/>
            <a:chExt cx="5872163" cy="230028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21" y="1430778"/>
              <a:ext cx="5872163" cy="2300288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2033718" y="1430778"/>
              <a:ext cx="1242138" cy="1080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1635922" y="2121062"/>
              <a:ext cx="1747949" cy="1080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1635922" y="2235780"/>
              <a:ext cx="1747949" cy="1080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3381322" y="2696112"/>
              <a:ext cx="542609" cy="3548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3923931" y="2691887"/>
              <a:ext cx="542609" cy="3548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12591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4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4319" y="188641"/>
            <a:ext cx="9323362" cy="1102519"/>
          </a:xfrm>
        </p:spPr>
        <p:txBody>
          <a:bodyPr>
            <a:noAutofit/>
          </a:bodyPr>
          <a:lstStyle/>
          <a:p>
            <a:r>
              <a:rPr lang="pt-BR" sz="8800" dirty="0">
                <a:solidFill>
                  <a:srgbClr val="037336"/>
                </a:solidFill>
                <a:latin typeface="Tw Cen MT Condensed" panose="020B0604020202020204" charset="0"/>
              </a:rPr>
              <a:t>REFLEXÃO REGULAR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88323" y="1124745"/>
            <a:ext cx="661535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w Cen MT Condensed" panose="020B0604020202020204" charset="0"/>
              </a:rPr>
              <a:t>QUANDO RAIOS DE LUZ ATIGEM UMA SUPERFICIE REGULAR,</a:t>
            </a:r>
          </a:p>
          <a:p>
            <a:r>
              <a:rPr lang="pt-BR" sz="2800" dirty="0">
                <a:latin typeface="Tw Cen MT Condensed" panose="020B0604020202020204" charset="0"/>
              </a:rPr>
              <a:t>ESTES SOFREM UMA REFLEXÃO COM ÂNGULO DE INCIDÊNCIA</a:t>
            </a:r>
          </a:p>
          <a:p>
            <a:r>
              <a:rPr lang="pt-BR" sz="2800" dirty="0">
                <a:latin typeface="Tw Cen MT Condensed" panose="020B0604020202020204" charset="0"/>
              </a:rPr>
              <a:t>IGUAL AO DE REFLEXÃO.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15" y="2708920"/>
            <a:ext cx="3384373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50343" y="199382"/>
            <a:ext cx="8891314" cy="1102519"/>
          </a:xfrm>
        </p:spPr>
        <p:txBody>
          <a:bodyPr>
            <a:noAutofit/>
          </a:bodyPr>
          <a:lstStyle/>
          <a:p>
            <a:r>
              <a:rPr lang="pt-BR" sz="8800" dirty="0">
                <a:solidFill>
                  <a:srgbClr val="037336"/>
                </a:solidFill>
                <a:latin typeface="Tw Cen MT Condensed" panose="020B0604020202020204" charset="0"/>
              </a:rPr>
              <a:t>REFLEXÃO IRREGULAR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60178" y="1342347"/>
            <a:ext cx="62690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w Cen MT Condensed" panose="020B0604020202020204" charset="0"/>
              </a:rPr>
              <a:t>QUANDO A LUZ ATINGE UMA SUPERFICIE IRREGULAR</a:t>
            </a:r>
          </a:p>
          <a:p>
            <a:r>
              <a:rPr lang="pt-BR" sz="2800" dirty="0">
                <a:latin typeface="Tw Cen MT Condensed" panose="020B0604020202020204" charset="0"/>
              </a:rPr>
              <a:t>FAZ COM QUE SEUS ANGULOS DE INCIDENCIA E REFLEXÃO </a:t>
            </a:r>
          </a:p>
          <a:p>
            <a:r>
              <a:rPr lang="pt-BR" sz="2800" dirty="0">
                <a:latin typeface="Tw Cen MT Condensed" panose="020B0604020202020204" charset="0"/>
              </a:rPr>
              <a:t>SEJAM DISTINTOS, OCORRENDO UMA REFLEXÃO IRREGULAR</a:t>
            </a:r>
          </a:p>
          <a:p>
            <a:r>
              <a:rPr lang="pt-BR" sz="2800" dirty="0">
                <a:latin typeface="Tw Cen MT Condensed" panose="020B0604020202020204" charset="0"/>
              </a:rPr>
              <a:t>OU DIFUSA.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61" y="3104966"/>
            <a:ext cx="2502278" cy="26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315580" y="1754814"/>
            <a:ext cx="7506834" cy="1674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667000" y="2365104"/>
            <a:ext cx="6858000" cy="972108"/>
          </a:xfrm>
        </p:spPr>
        <p:txBody>
          <a:bodyPr>
            <a:noAutofit/>
          </a:bodyPr>
          <a:lstStyle/>
          <a:p>
            <a:r>
              <a:rPr lang="pt-BR" sz="8625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FIBRA ÓPTICA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643511" y="1646802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2</a:t>
            </a:r>
          </a:p>
        </p:txBody>
      </p:sp>
    </p:spTree>
    <p:extLst>
      <p:ext uri="{BB962C8B-B14F-4D97-AF65-F5344CB8AC3E}">
        <p14:creationId xmlns:p14="http://schemas.microsoft.com/office/powerpoint/2010/main" val="27855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806486" y="1592797"/>
            <a:ext cx="3490913" cy="444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r>
              <a:rPr lang="en-US" sz="27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</a:t>
            </a:r>
            <a:r>
              <a:rPr lang="en-US" sz="27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7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Óptica</a:t>
            </a: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Material flexível, composto por várias camadas, capaz de </a:t>
            </a:r>
            <a:r>
              <a:rPr lang="pt-BR" sz="27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guiar </a:t>
            </a: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 luz a grandes distâncias;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Utiliza o princípio da reflexão (guia de onda) para manter a luz confinada em seu interior</a:t>
            </a:r>
          </a:p>
        </p:txBody>
      </p:sp>
      <p:pic>
        <p:nvPicPr>
          <p:cNvPr id="25" name="Picture 13" descr="http://www.infocellar.com/networks/fiber-optics/1-temp/light-through-refrac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77" y="4222744"/>
            <a:ext cx="230624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http://www.oficinadanet.com.br/imagens/post/2649/fb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6" y="2237293"/>
            <a:ext cx="2141935" cy="160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313802" y="857254"/>
            <a:ext cx="3996444" cy="9070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spc="-100" baseline="0">
                <a:solidFill>
                  <a:srgbClr val="0373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>
                <a:latin typeface="Tw Cen MT Condensed" panose="020B0604020202020204" charset="0"/>
              </a:rPr>
              <a:t>FIBRA ÓPTICA</a:t>
            </a:r>
          </a:p>
        </p:txBody>
      </p:sp>
    </p:spTree>
    <p:extLst>
      <p:ext uri="{BB962C8B-B14F-4D97-AF65-F5344CB8AC3E}">
        <p14:creationId xmlns:p14="http://schemas.microsoft.com/office/powerpoint/2010/main" val="77807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778824" y="859775"/>
            <a:ext cx="5856090" cy="14196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pt-BR" sz="8625" b="1" dirty="0">
                <a:ln w="50800"/>
                <a:solidFill>
                  <a:srgbClr val="037336"/>
                </a:solidFill>
                <a:latin typeface="Tw Cen MT Condensed" pitchFamily="34" charset="0"/>
              </a:rPr>
              <a:t>FIBRA  ÓPTICA</a:t>
            </a:r>
          </a:p>
        </p:txBody>
      </p:sp>
      <p:grpSp>
        <p:nvGrpSpPr>
          <p:cNvPr id="31" name="Grupo 30"/>
          <p:cNvGrpSpPr>
            <a:grpSpLocks/>
          </p:cNvGrpSpPr>
          <p:nvPr/>
        </p:nvGrpSpPr>
        <p:grpSpPr bwMode="auto">
          <a:xfrm>
            <a:off x="2207568" y="2780931"/>
            <a:ext cx="7393782" cy="2510223"/>
            <a:chOff x="-972616" y="3065518"/>
            <a:chExt cx="9858051" cy="3346480"/>
          </a:xfrm>
        </p:grpSpPr>
        <p:cxnSp>
          <p:nvCxnSpPr>
            <p:cNvPr id="32" name="Conector de seta reta 31"/>
            <p:cNvCxnSpPr/>
            <p:nvPr/>
          </p:nvCxnSpPr>
          <p:spPr>
            <a:xfrm>
              <a:off x="1980038" y="5103574"/>
              <a:ext cx="1152487" cy="6650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>
              <a:off x="4421532" y="4689297"/>
              <a:ext cx="1230271" cy="4142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 flipV="1">
              <a:off x="898985" y="3608365"/>
              <a:ext cx="865159" cy="3603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326" name="Retângulo 34"/>
            <p:cNvSpPr>
              <a:spLocks noChangeArrowheads="1"/>
            </p:cNvSpPr>
            <p:nvPr/>
          </p:nvSpPr>
          <p:spPr bwMode="auto">
            <a:xfrm>
              <a:off x="1763688" y="3255156"/>
              <a:ext cx="1774427" cy="73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3000" b="1">
                  <a:latin typeface="Tw Cen MT Condensed" pitchFamily="34" charset="0"/>
                </a:rPr>
                <a:t>CABO</a:t>
              </a:r>
            </a:p>
          </p:txBody>
        </p:sp>
        <p:sp>
          <p:nvSpPr>
            <p:cNvPr id="13327" name="Retângulo 35"/>
            <p:cNvSpPr>
              <a:spLocks noChangeArrowheads="1"/>
            </p:cNvSpPr>
            <p:nvPr/>
          </p:nvSpPr>
          <p:spPr bwMode="auto">
            <a:xfrm>
              <a:off x="3707438" y="3065518"/>
              <a:ext cx="3039425" cy="73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3000" b="1">
                  <a:latin typeface="Tw Cen MT Condensed" pitchFamily="34" charset="0"/>
                </a:rPr>
                <a:t>REVESTIMENTO</a:t>
              </a:r>
            </a:p>
          </p:txBody>
        </p:sp>
        <p:sp>
          <p:nvSpPr>
            <p:cNvPr id="13328" name="Retângulo 36"/>
            <p:cNvSpPr>
              <a:spLocks noChangeArrowheads="1"/>
            </p:cNvSpPr>
            <p:nvPr/>
          </p:nvSpPr>
          <p:spPr bwMode="auto">
            <a:xfrm>
              <a:off x="4387609" y="3693302"/>
              <a:ext cx="4497826" cy="73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3000" b="1">
                  <a:latin typeface="Tw Cen MT Condensed" pitchFamily="34" charset="0"/>
                </a:rPr>
                <a:t>CAMADA DE REFRAÇÃO</a:t>
              </a:r>
            </a:p>
          </p:txBody>
        </p:sp>
        <p:sp>
          <p:nvSpPr>
            <p:cNvPr id="13329" name="Retângulo 37"/>
            <p:cNvSpPr>
              <a:spLocks noChangeArrowheads="1"/>
            </p:cNvSpPr>
            <p:nvPr/>
          </p:nvSpPr>
          <p:spPr bwMode="auto">
            <a:xfrm>
              <a:off x="5652120" y="4835868"/>
              <a:ext cx="2946110" cy="73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3000" b="1" dirty="0">
                  <a:latin typeface="Tw Cen MT Condensed" pitchFamily="34" charset="0"/>
                </a:rPr>
                <a:t>FIBRA ÓPTICA</a:t>
              </a:r>
            </a:p>
          </p:txBody>
        </p:sp>
        <p:sp>
          <p:nvSpPr>
            <p:cNvPr id="13330" name="Retângulo 38"/>
            <p:cNvSpPr>
              <a:spLocks noChangeArrowheads="1"/>
            </p:cNvSpPr>
            <p:nvPr/>
          </p:nvSpPr>
          <p:spPr bwMode="auto">
            <a:xfrm>
              <a:off x="1547664" y="5673441"/>
              <a:ext cx="5748750" cy="73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3000" b="1">
                  <a:latin typeface="Tw Cen MT Condensed" pitchFamily="34" charset="0"/>
                </a:rPr>
                <a:t>FIBRA DE FORTALECIMENTO</a:t>
              </a:r>
            </a:p>
          </p:txBody>
        </p:sp>
        <p:cxnSp>
          <p:nvCxnSpPr>
            <p:cNvPr id="40" name="Conector de seta reta 39"/>
            <p:cNvCxnSpPr/>
            <p:nvPr/>
          </p:nvCxnSpPr>
          <p:spPr>
            <a:xfrm flipV="1">
              <a:off x="3132525" y="3443289"/>
              <a:ext cx="606405" cy="957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Conector de seta reta 40"/>
            <p:cNvCxnSpPr/>
            <p:nvPr/>
          </p:nvCxnSpPr>
          <p:spPr>
            <a:xfrm flipV="1">
              <a:off x="3537323" y="4114705"/>
              <a:ext cx="884209" cy="4396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42" name="Picture 2" descr="C:\Users\hu048839\Desktop\explicaca_fibras_tecmundo.jpg"/>
            <p:cNvPicPr>
              <a:picLocks noChangeAspect="1" noChangeArrowheads="1"/>
            </p:cNvPicPr>
            <p:nvPr/>
          </p:nvPicPr>
          <p:blipFill rotWithShape="1">
            <a:blip r:embed="rId2"/>
            <a:srcRect t="17595" r="52550" b="74239"/>
            <a:stretch/>
          </p:blipFill>
          <p:spPr bwMode="auto">
            <a:xfrm>
              <a:off x="-972616" y="3608365"/>
              <a:ext cx="5927531" cy="19348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54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/>
          <p:cNvSpPr txBox="1"/>
          <p:nvPr/>
        </p:nvSpPr>
        <p:spPr>
          <a:xfrm>
            <a:off x="4205794" y="853846"/>
            <a:ext cx="3820277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25" spc="-750" dirty="0">
                <a:solidFill>
                  <a:srgbClr val="037336"/>
                </a:solidFill>
                <a:latin typeface="Tw Cen MT Condensed" pitchFamily="34" charset="0"/>
              </a:rPr>
              <a:t>TIPOS DE FIBRA</a:t>
            </a:r>
          </a:p>
        </p:txBody>
      </p:sp>
      <p:pic>
        <p:nvPicPr>
          <p:cNvPr id="4" name="Picture 2" descr="C:\Users\hu048839\Desktop\explicaca_fibras_tecmun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3" b="22363"/>
          <a:stretch>
            <a:fillRect/>
          </a:stretch>
        </p:blipFill>
        <p:spPr bwMode="auto">
          <a:xfrm>
            <a:off x="2477598" y="3104967"/>
            <a:ext cx="6311504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0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181350" y="-186369"/>
            <a:ext cx="5829300" cy="11025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spc="-100" baseline="0">
                <a:solidFill>
                  <a:srgbClr val="0373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dirty="0">
                <a:latin typeface="Tw Cen MT Condensed" panose="020B0604020202020204" charset="0"/>
              </a:rPr>
              <a:t>MULTI-MODO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2660733"/>
            <a:ext cx="5477185" cy="1809427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62402" y="1037527"/>
            <a:ext cx="4032448" cy="505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8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Menor taxa de dados e alcance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Uso de fonte de luz mais barata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Fisicamente mais robusta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Manuseio simplificado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850nm ~ 1300nm típico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Padrão ITU: G.651.1</a:t>
            </a:r>
            <a:r>
              <a:rPr lang="pt-BR" sz="3200" b="1" dirty="0">
                <a:solidFill>
                  <a:srgbClr val="000090"/>
                </a:solidFill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endParaRPr lang="en-US" sz="3200" b="1" dirty="0">
              <a:solidFill>
                <a:srgbClr val="00009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13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u048839\Desktop\explicaca_fibras_tecmun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3" b="22363"/>
          <a:stretch>
            <a:fillRect/>
          </a:stretch>
        </p:blipFill>
        <p:spPr bwMode="auto">
          <a:xfrm>
            <a:off x="-240704" y="1628800"/>
            <a:ext cx="8202868" cy="317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181350" y="-65563"/>
            <a:ext cx="5829300" cy="11025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spc="-100" baseline="0">
                <a:solidFill>
                  <a:srgbClr val="0373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dirty="0">
                <a:latin typeface="Tw Cen MT Condensed" panose="020B0604020202020204" charset="0"/>
              </a:rPr>
              <a:t>MONO-MODO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65318" y="1303275"/>
            <a:ext cx="4482497" cy="552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1500" b="1" dirty="0">
              <a:solidFill>
                <a:srgbClr val="00009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1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Maior alcance e taxa de dados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Uso de laser como fonte de luz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Manuseio/emendas mais delicado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1310nm ~ 1650nm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Padrão ITU: G.652, G.653, G.655, G.656 e G.657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39559" y="736324"/>
            <a:ext cx="3820277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25" spc="-750" dirty="0">
                <a:solidFill>
                  <a:srgbClr val="037336"/>
                </a:solidFill>
                <a:latin typeface="Tw Cen MT Condensed" pitchFamily="34" charset="0"/>
              </a:rPr>
              <a:t>TIPOS DE FIBRA</a:t>
            </a: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3363517" y="2739228"/>
            <a:ext cx="5412170" cy="2699147"/>
            <a:chOff x="824" y="1268"/>
            <a:chExt cx="4760" cy="2522"/>
          </a:xfrm>
        </p:grpSpPr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824" y="1278"/>
              <a:ext cx="1101" cy="1142"/>
              <a:chOff x="824" y="1278"/>
              <a:chExt cx="1101" cy="1142"/>
            </a:xfrm>
          </p:grpSpPr>
          <p:sp>
            <p:nvSpPr>
              <p:cNvPr id="47" name="Oval 4"/>
              <p:cNvSpPr>
                <a:spLocks noChangeArrowheads="1"/>
              </p:cNvSpPr>
              <p:nvPr/>
            </p:nvSpPr>
            <p:spPr bwMode="auto">
              <a:xfrm>
                <a:off x="824" y="1278"/>
                <a:ext cx="1102" cy="1143"/>
              </a:xfrm>
              <a:prstGeom prst="ellipse">
                <a:avLst/>
              </a:prstGeom>
              <a:solidFill>
                <a:srgbClr val="00B0F0"/>
              </a:solidFill>
              <a:ln w="111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 sz="1800">
                  <a:latin typeface="Tw Cen MT" panose="020B0602020104020603" pitchFamily="34" charset="0"/>
                </a:endParaRPr>
              </a:p>
            </p:txBody>
          </p:sp>
          <p:sp>
            <p:nvSpPr>
              <p:cNvPr id="48" name="Oval 5"/>
              <p:cNvSpPr>
                <a:spLocks noChangeArrowheads="1"/>
              </p:cNvSpPr>
              <p:nvPr/>
            </p:nvSpPr>
            <p:spPr bwMode="auto">
              <a:xfrm>
                <a:off x="1022" y="1484"/>
                <a:ext cx="715" cy="74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1160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  <a:defRPr/>
                </a:pPr>
                <a:endParaRPr lang="pt-BR" sz="1350">
                  <a:latin typeface="Tw Cen MT" panose="020B0602020104020603" pitchFamily="34" charset="0"/>
                  <a:cs typeface="Lucida Sans Unicode" charset="0"/>
                </a:endParaRPr>
              </a:p>
            </p:txBody>
          </p:sp>
        </p:grp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1375" y="1479"/>
              <a:ext cx="1356" cy="1"/>
            </a:xfrm>
            <a:prstGeom prst="line">
              <a:avLst/>
            </a:prstGeom>
            <a:noFill/>
            <a:ln w="936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386" y="2227"/>
              <a:ext cx="1340" cy="1"/>
            </a:xfrm>
            <a:prstGeom prst="line">
              <a:avLst/>
            </a:prstGeom>
            <a:noFill/>
            <a:ln w="936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1364" y="1268"/>
              <a:ext cx="1691" cy="1"/>
            </a:xfrm>
            <a:prstGeom prst="line">
              <a:avLst/>
            </a:prstGeom>
            <a:noFill/>
            <a:ln w="936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1397" y="2427"/>
              <a:ext cx="1654" cy="1"/>
            </a:xfrm>
            <a:prstGeom prst="line">
              <a:avLst/>
            </a:prstGeom>
            <a:noFill/>
            <a:ln w="936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200" y="1811"/>
              <a:ext cx="28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4000"/>
                </a:lnSpc>
              </a:pPr>
              <a:r>
                <a:rPr lang="en-GB" altLang="pt-BR" sz="1200" b="1" dirty="0">
                  <a:latin typeface="Tw Cen MT" panose="020B0602020104020603" pitchFamily="34" charset="0"/>
                </a:rPr>
                <a:t>62.5 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900" y="1803"/>
              <a:ext cx="25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4000"/>
                </a:lnSpc>
              </a:pPr>
              <a:r>
                <a:rPr lang="en-GB" altLang="pt-BR" sz="1200" b="1" dirty="0">
                  <a:latin typeface="Tw Cen MT" panose="020B0602020104020603" pitchFamily="34" charset="0"/>
                </a:rPr>
                <a:t>125 </a:t>
              </a: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3025" y="1270"/>
              <a:ext cx="1" cy="506"/>
            </a:xfrm>
            <a:prstGeom prst="line">
              <a:avLst/>
            </a:prstGeom>
            <a:noFill/>
            <a:ln w="11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025" y="1947"/>
              <a:ext cx="1" cy="480"/>
            </a:xfrm>
            <a:prstGeom prst="line">
              <a:avLst/>
            </a:prstGeom>
            <a:noFill/>
            <a:ln w="11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2367" y="1479"/>
              <a:ext cx="1" cy="303"/>
            </a:xfrm>
            <a:prstGeom prst="line">
              <a:avLst/>
            </a:prstGeom>
            <a:noFill/>
            <a:ln w="11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2365" y="1925"/>
              <a:ext cx="1" cy="302"/>
            </a:xfrm>
            <a:prstGeom prst="line">
              <a:avLst/>
            </a:prstGeom>
            <a:noFill/>
            <a:ln w="11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>
                <a:latin typeface="Tw Cen MT" panose="020B0602020104020603" pitchFamily="34" charset="0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5309" y="1792"/>
              <a:ext cx="25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4000"/>
                </a:lnSpc>
              </a:pPr>
              <a:r>
                <a:rPr lang="en-GB" altLang="pt-BR" sz="1200" b="1" dirty="0">
                  <a:latin typeface="Tw Cen MT" panose="020B0602020104020603" pitchFamily="34" charset="0"/>
                </a:rPr>
                <a:t>125 </a:t>
              </a:r>
            </a:p>
          </p:txBody>
        </p:sp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3352" y="1268"/>
              <a:ext cx="2232" cy="1159"/>
              <a:chOff x="3352" y="1268"/>
              <a:chExt cx="2232" cy="1159"/>
            </a:xfrm>
          </p:grpSpPr>
          <p:grpSp>
            <p:nvGrpSpPr>
              <p:cNvPr id="35" name="Group 18"/>
              <p:cNvGrpSpPr>
                <a:grpSpLocks/>
              </p:cNvGrpSpPr>
              <p:nvPr/>
            </p:nvGrpSpPr>
            <p:grpSpPr bwMode="auto">
              <a:xfrm>
                <a:off x="3352" y="1278"/>
                <a:ext cx="1101" cy="1141"/>
                <a:chOff x="3352" y="1278"/>
                <a:chExt cx="1101" cy="1141"/>
              </a:xfrm>
            </p:grpSpPr>
            <p:sp>
              <p:nvSpPr>
                <p:cNvPr id="45" name="Oval 19"/>
                <p:cNvSpPr>
                  <a:spLocks noChangeArrowheads="1"/>
                </p:cNvSpPr>
                <p:nvPr/>
              </p:nvSpPr>
              <p:spPr bwMode="auto">
                <a:xfrm>
                  <a:off x="3352" y="1278"/>
                  <a:ext cx="1102" cy="1142"/>
                </a:xfrm>
                <a:prstGeom prst="ellipse">
                  <a:avLst/>
                </a:prstGeom>
                <a:solidFill>
                  <a:srgbClr val="00B0F0"/>
                </a:solidFill>
                <a:ln w="1116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 sz="18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6" name="Oval 20"/>
                <p:cNvSpPr>
                  <a:spLocks noChangeArrowheads="1"/>
                </p:cNvSpPr>
                <p:nvPr/>
              </p:nvSpPr>
              <p:spPr bwMode="auto">
                <a:xfrm>
                  <a:off x="3677" y="1626"/>
                  <a:ext cx="447" cy="439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1160">
                  <a:solidFill>
                    <a:schemeClr val="accent4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Font typeface="Arial" charset="0"/>
                    <a:buNone/>
                    <a:defRPr/>
                  </a:pPr>
                  <a:endParaRPr lang="pt-BR" sz="1350">
                    <a:latin typeface="Tw Cen MT" panose="020B0602020104020603" pitchFamily="34" charset="0"/>
                    <a:cs typeface="Lucida Sans Unicode" charset="0"/>
                  </a:endParaRPr>
                </a:p>
              </p:txBody>
            </p:sp>
          </p:grpSp>
          <p:sp>
            <p:nvSpPr>
              <p:cNvPr id="36" name="Line 21"/>
              <p:cNvSpPr>
                <a:spLocks noChangeShapeType="1"/>
              </p:cNvSpPr>
              <p:nvPr/>
            </p:nvSpPr>
            <p:spPr bwMode="auto">
              <a:xfrm>
                <a:off x="3904" y="1616"/>
                <a:ext cx="1355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37" name="Line 22"/>
              <p:cNvSpPr>
                <a:spLocks noChangeShapeType="1"/>
              </p:cNvSpPr>
              <p:nvPr/>
            </p:nvSpPr>
            <p:spPr bwMode="auto">
              <a:xfrm>
                <a:off x="3893" y="2072"/>
                <a:ext cx="1338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38" name="Line 23"/>
              <p:cNvSpPr>
                <a:spLocks noChangeShapeType="1"/>
              </p:cNvSpPr>
              <p:nvPr/>
            </p:nvSpPr>
            <p:spPr bwMode="auto">
              <a:xfrm>
                <a:off x="3893" y="1268"/>
                <a:ext cx="1691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3926" y="2426"/>
                <a:ext cx="1652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4762" y="1810"/>
                <a:ext cx="180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04000"/>
                  </a:lnSpc>
                </a:pPr>
                <a:r>
                  <a:rPr lang="en-GB" altLang="pt-BR" sz="1200" b="1" dirty="0">
                    <a:latin typeface="Tw Cen MT" panose="020B0602020104020603" pitchFamily="34" charset="0"/>
                  </a:rPr>
                  <a:t>50 </a:t>
                </a:r>
              </a:p>
            </p:txBody>
          </p:sp>
          <p:sp>
            <p:nvSpPr>
              <p:cNvPr id="41" name="Line 26"/>
              <p:cNvSpPr>
                <a:spLocks noChangeShapeType="1"/>
              </p:cNvSpPr>
              <p:nvPr/>
            </p:nvSpPr>
            <p:spPr bwMode="auto">
              <a:xfrm>
                <a:off x="5553" y="1270"/>
                <a:ext cx="1" cy="505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42" name="Line 27"/>
              <p:cNvSpPr>
                <a:spLocks noChangeShapeType="1"/>
              </p:cNvSpPr>
              <p:nvPr/>
            </p:nvSpPr>
            <p:spPr bwMode="auto">
              <a:xfrm>
                <a:off x="5553" y="1946"/>
                <a:ext cx="1" cy="479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43" name="Line 28"/>
              <p:cNvSpPr>
                <a:spLocks noChangeShapeType="1"/>
              </p:cNvSpPr>
              <p:nvPr/>
            </p:nvSpPr>
            <p:spPr bwMode="auto">
              <a:xfrm>
                <a:off x="4895" y="1622"/>
                <a:ext cx="1" cy="160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44" name="Line 29"/>
              <p:cNvSpPr>
                <a:spLocks noChangeShapeType="1"/>
              </p:cNvSpPr>
              <p:nvPr/>
            </p:nvSpPr>
            <p:spPr bwMode="auto">
              <a:xfrm>
                <a:off x="4892" y="1924"/>
                <a:ext cx="3" cy="148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23" name="Group 30"/>
            <p:cNvGrpSpPr>
              <a:grpSpLocks/>
            </p:cNvGrpSpPr>
            <p:nvPr/>
          </p:nvGrpSpPr>
          <p:grpSpPr bwMode="auto">
            <a:xfrm>
              <a:off x="2118" y="2633"/>
              <a:ext cx="2299" cy="1157"/>
              <a:chOff x="2118" y="2633"/>
              <a:chExt cx="2299" cy="1157"/>
            </a:xfrm>
          </p:grpSpPr>
          <p:grpSp>
            <p:nvGrpSpPr>
              <p:cNvPr id="24" name="Group 31"/>
              <p:cNvGrpSpPr>
                <a:grpSpLocks/>
              </p:cNvGrpSpPr>
              <p:nvPr/>
            </p:nvGrpSpPr>
            <p:grpSpPr bwMode="auto">
              <a:xfrm>
                <a:off x="2118" y="2638"/>
                <a:ext cx="1100" cy="1141"/>
                <a:chOff x="2118" y="2638"/>
                <a:chExt cx="1100" cy="1141"/>
              </a:xfrm>
            </p:grpSpPr>
            <p:sp>
              <p:nvSpPr>
                <p:cNvPr id="33" name="Oval 32"/>
                <p:cNvSpPr>
                  <a:spLocks noChangeArrowheads="1"/>
                </p:cNvSpPr>
                <p:nvPr/>
              </p:nvSpPr>
              <p:spPr bwMode="auto">
                <a:xfrm>
                  <a:off x="2118" y="2638"/>
                  <a:ext cx="1101" cy="1142"/>
                </a:xfrm>
                <a:prstGeom prst="ellipse">
                  <a:avLst/>
                </a:prstGeom>
                <a:solidFill>
                  <a:srgbClr val="92D050"/>
                </a:solidFill>
                <a:ln w="1116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 sz="18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4" name="Oval 33"/>
                <p:cNvSpPr>
                  <a:spLocks noChangeArrowheads="1"/>
                </p:cNvSpPr>
                <p:nvPr/>
              </p:nvSpPr>
              <p:spPr bwMode="auto">
                <a:xfrm>
                  <a:off x="2602" y="3148"/>
                  <a:ext cx="121" cy="128"/>
                </a:xfrm>
                <a:prstGeom prst="ellipse">
                  <a:avLst/>
                </a:prstGeom>
                <a:solidFill>
                  <a:schemeClr val="tx1"/>
                </a:solidFill>
                <a:ln w="11160">
                  <a:solidFill>
                    <a:schemeClr val="bg2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Font typeface="Arial" charset="0"/>
                    <a:buNone/>
                    <a:defRPr/>
                  </a:pPr>
                  <a:endParaRPr lang="pt-BR" sz="1350">
                    <a:latin typeface="Tw Cen MT" panose="020B0602020104020603" pitchFamily="34" charset="0"/>
                    <a:cs typeface="Lucida Sans Unicode" charset="0"/>
                  </a:endParaRPr>
                </a:p>
              </p:txBody>
            </p:sp>
          </p:grpSp>
          <p:sp>
            <p:nvSpPr>
              <p:cNvPr id="25" name="Line 34"/>
              <p:cNvSpPr>
                <a:spLocks noChangeShapeType="1"/>
              </p:cNvSpPr>
              <p:nvPr/>
            </p:nvSpPr>
            <p:spPr bwMode="auto">
              <a:xfrm>
                <a:off x="2652" y="3146"/>
                <a:ext cx="1355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26" name="Line 35"/>
              <p:cNvSpPr>
                <a:spLocks noChangeShapeType="1"/>
              </p:cNvSpPr>
              <p:nvPr/>
            </p:nvSpPr>
            <p:spPr bwMode="auto">
              <a:xfrm>
                <a:off x="2657" y="3283"/>
                <a:ext cx="1339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27" name="Line 36"/>
              <p:cNvSpPr>
                <a:spLocks noChangeShapeType="1"/>
              </p:cNvSpPr>
              <p:nvPr/>
            </p:nvSpPr>
            <p:spPr bwMode="auto">
              <a:xfrm>
                <a:off x="2630" y="2633"/>
                <a:ext cx="1691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28" name="Line 37"/>
              <p:cNvSpPr>
                <a:spLocks noChangeShapeType="1"/>
              </p:cNvSpPr>
              <p:nvPr/>
            </p:nvSpPr>
            <p:spPr bwMode="auto">
              <a:xfrm>
                <a:off x="2663" y="3786"/>
                <a:ext cx="1652" cy="1"/>
              </a:xfrm>
              <a:prstGeom prst="line">
                <a:avLst/>
              </a:prstGeom>
              <a:noFill/>
              <a:ln w="936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3478" y="3115"/>
                <a:ext cx="109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04000"/>
                  </a:lnSpc>
                </a:pPr>
                <a:r>
                  <a:rPr lang="en-GB" altLang="pt-BR" sz="1200" b="1" dirty="0">
                    <a:latin typeface="Tw Cen MT" panose="020B0602020104020603" pitchFamily="34" charset="0"/>
                  </a:rPr>
                  <a:t>9 </a:t>
                </a:r>
              </a:p>
            </p:txBody>
          </p:sp>
          <p:sp>
            <p:nvSpPr>
              <p:cNvPr id="30" name="Rectangle 39"/>
              <p:cNvSpPr>
                <a:spLocks noChangeArrowheads="1"/>
              </p:cNvSpPr>
              <p:nvPr/>
            </p:nvSpPr>
            <p:spPr bwMode="auto">
              <a:xfrm>
                <a:off x="4165" y="3107"/>
                <a:ext cx="252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04000"/>
                  </a:lnSpc>
                </a:pPr>
                <a:r>
                  <a:rPr lang="en-GB" altLang="pt-BR" sz="1200" b="1" dirty="0">
                    <a:latin typeface="Tw Cen MT" panose="020B0602020104020603" pitchFamily="34" charset="0"/>
                  </a:rPr>
                  <a:t>125 </a:t>
                </a:r>
              </a:p>
            </p:txBody>
          </p:sp>
          <p:sp>
            <p:nvSpPr>
              <p:cNvPr id="31" name="Line 40"/>
              <p:cNvSpPr>
                <a:spLocks noChangeShapeType="1"/>
              </p:cNvSpPr>
              <p:nvPr/>
            </p:nvSpPr>
            <p:spPr bwMode="auto">
              <a:xfrm>
                <a:off x="4290" y="2636"/>
                <a:ext cx="1" cy="504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  <p:sp>
            <p:nvSpPr>
              <p:cNvPr id="32" name="Line 41"/>
              <p:cNvSpPr>
                <a:spLocks noChangeShapeType="1"/>
              </p:cNvSpPr>
              <p:nvPr/>
            </p:nvSpPr>
            <p:spPr bwMode="auto">
              <a:xfrm>
                <a:off x="4290" y="3312"/>
                <a:ext cx="1" cy="478"/>
              </a:xfrm>
              <a:prstGeom prst="line">
                <a:avLst/>
              </a:prstGeom>
              <a:noFill/>
              <a:ln w="11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3665935" y="2165045"/>
            <a:ext cx="2000250" cy="35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 anchor="ctr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4000"/>
              </a:lnSpc>
              <a:spcBef>
                <a:spcPts val="1125"/>
              </a:spcBef>
            </a:pPr>
            <a:r>
              <a:rPr lang="en-GB" altLang="pt-BR" sz="1800" b="1" dirty="0">
                <a:solidFill>
                  <a:srgbClr val="000000"/>
                </a:solidFill>
                <a:latin typeface="Tw Cen MT" panose="020B0602020104020603" pitchFamily="34" charset="0"/>
              </a:rPr>
              <a:t>FO MM 62,5/125</a:t>
            </a:r>
          </a:p>
        </p:txBody>
      </p:sp>
      <p:sp>
        <p:nvSpPr>
          <p:cNvPr id="50" name="Text Box 43"/>
          <p:cNvSpPr txBox="1">
            <a:spLocks noChangeArrowheads="1"/>
          </p:cNvSpPr>
          <p:nvPr/>
        </p:nvSpPr>
        <p:spPr bwMode="auto">
          <a:xfrm>
            <a:off x="6580585" y="2165045"/>
            <a:ext cx="2000250" cy="35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 anchor="ctr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4000"/>
              </a:lnSpc>
              <a:spcBef>
                <a:spcPts val="1125"/>
              </a:spcBef>
            </a:pPr>
            <a:r>
              <a:rPr lang="en-GB" altLang="pt-BR" sz="1800" b="1">
                <a:solidFill>
                  <a:srgbClr val="000000"/>
                </a:solidFill>
                <a:latin typeface="Tw Cen MT" panose="020B0602020104020603" pitchFamily="34" charset="0"/>
              </a:rPr>
              <a:t>FO MM 50/125</a:t>
            </a:r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3149204" y="4478429"/>
            <a:ext cx="2000250" cy="35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 anchor="ctr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4000"/>
              </a:lnSpc>
              <a:spcBef>
                <a:spcPts val="1125"/>
              </a:spcBef>
            </a:pPr>
            <a:r>
              <a:rPr lang="en-GB" altLang="pt-BR" sz="1800" b="1">
                <a:solidFill>
                  <a:srgbClr val="000000"/>
                </a:solidFill>
                <a:latin typeface="Tw Cen MT" panose="020B0602020104020603" pitchFamily="34" charset="0"/>
              </a:rPr>
              <a:t>FO SM 9/125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5152468" y="3259458"/>
            <a:ext cx="4587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>
                <a:latin typeface="Tw Cen MT" panose="020B0602020104020603" pitchFamily="34" charset="0"/>
              </a:rPr>
              <a:t> </a:t>
            </a:r>
            <a:r>
              <a:rPr lang="pt-BR" sz="1350" b="1" dirty="0">
                <a:latin typeface="Tw Cen MT" panose="020B0602020104020603" pitchFamily="34" charset="0"/>
              </a:rPr>
              <a:t>µm</a:t>
            </a:r>
            <a:endParaRPr lang="pt-BR" sz="1350" dirty="0">
              <a:latin typeface="Tw Cen MT" panose="020B0602020104020603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878373" y="3224572"/>
            <a:ext cx="4587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>
                <a:latin typeface="Tw Cen MT" panose="020B0602020104020603" pitchFamily="34" charset="0"/>
              </a:rPr>
              <a:t> </a:t>
            </a:r>
            <a:r>
              <a:rPr lang="pt-BR" sz="1350" b="1" dirty="0">
                <a:latin typeface="Tw Cen MT" panose="020B0602020104020603" pitchFamily="34" charset="0"/>
              </a:rPr>
              <a:t>µm</a:t>
            </a:r>
            <a:endParaRPr lang="pt-BR" sz="1350" dirty="0">
              <a:latin typeface="Tw Cen MT" panose="020B0602020104020603" pitchFamily="34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8314" y="3253147"/>
            <a:ext cx="4587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>
                <a:latin typeface="Tw Cen MT" panose="020B0602020104020603" pitchFamily="34" charset="0"/>
              </a:rPr>
              <a:t> </a:t>
            </a:r>
            <a:r>
              <a:rPr lang="pt-BR" sz="1350" b="1" dirty="0">
                <a:latin typeface="Tw Cen MT" panose="020B0602020104020603" pitchFamily="34" charset="0"/>
              </a:rPr>
              <a:t>µm</a:t>
            </a:r>
            <a:endParaRPr lang="pt-BR" sz="1350" dirty="0">
              <a:latin typeface="Tw Cen MT" panose="020B0602020104020603" pitchFamily="34" charset="0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6381859" y="4675765"/>
            <a:ext cx="4587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>
                <a:latin typeface="Tw Cen MT" panose="020B0602020104020603" pitchFamily="34" charset="0"/>
              </a:rPr>
              <a:t> </a:t>
            </a:r>
            <a:r>
              <a:rPr lang="pt-BR" sz="1350" b="1" dirty="0">
                <a:latin typeface="Tw Cen MT" panose="020B0602020104020603" pitchFamily="34" charset="0"/>
              </a:rPr>
              <a:t>µm</a:t>
            </a:r>
            <a:endParaRPr lang="pt-BR" sz="1350" dirty="0">
              <a:latin typeface="Tw Cen MT" panose="020B0602020104020603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338139" y="4647190"/>
            <a:ext cx="4587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>
                <a:latin typeface="Tw Cen MT" panose="020B0602020104020603" pitchFamily="34" charset="0"/>
              </a:rPr>
              <a:t> </a:t>
            </a:r>
            <a:r>
              <a:rPr lang="pt-BR" sz="1350" b="1" dirty="0">
                <a:latin typeface="Tw Cen MT" panose="020B0602020104020603" pitchFamily="34" charset="0"/>
              </a:rPr>
              <a:t>µm</a:t>
            </a:r>
            <a:endParaRPr lang="pt-BR" sz="135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F:\fotosbanco2\shutterstock_8414524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2"/>
          <a:stretch/>
        </p:blipFill>
        <p:spPr bwMode="auto">
          <a:xfrm>
            <a:off x="0" y="-64967"/>
            <a:ext cx="12191999" cy="6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04112" y="2430374"/>
            <a:ext cx="4306264" cy="201593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450"/>
              </a:spcBef>
              <a:spcAft>
                <a:spcPts val="450"/>
              </a:spcAft>
              <a:buFont typeface="Wingdings" pitchFamily="2" charset="2"/>
              <a:buChar char="§"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kumimoji="1" lang="pt-BR" sz="2000" b="1" u="sng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1º Dia:</a:t>
            </a:r>
            <a:r>
              <a:rPr kumimoji="1" lang="pt-BR" sz="2000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 </a:t>
            </a:r>
            <a:r>
              <a:rPr kumimoji="1" lang="pt-BR" sz="2000" dirty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Teoria de Redes PON </a:t>
            </a:r>
            <a:endParaRPr kumimoji="1" lang="pt-BR" sz="2000" dirty="0" smtClean="0">
              <a:solidFill>
                <a:prstClr val="black"/>
              </a:solidFill>
              <a:latin typeface="Nirmala UI" pitchFamily="34" charset="0"/>
              <a:cs typeface="Nirmala UI" pitchFamily="34" charset="0"/>
            </a:endParaRPr>
          </a:p>
          <a:p>
            <a:pPr marL="342900" indent="-342900" fontAlgn="base">
              <a:spcBef>
                <a:spcPts val="450"/>
              </a:spcBef>
              <a:spcAft>
                <a:spcPts val="450"/>
              </a:spcAft>
              <a:buFont typeface="Wingdings" pitchFamily="2" charset="2"/>
              <a:buChar char="§"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kumimoji="1" lang="pt-BR" sz="2000" b="1" u="sng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2</a:t>
            </a:r>
            <a:r>
              <a:rPr kumimoji="1" lang="pt-BR" sz="2000" b="1" u="sng" dirty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° Dia</a:t>
            </a:r>
            <a:r>
              <a:rPr kumimoji="1" lang="pt-BR" sz="2000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: Prática </a:t>
            </a:r>
            <a:r>
              <a:rPr kumimoji="1" lang="pt-BR" sz="2000" dirty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de cenários</a:t>
            </a:r>
          </a:p>
          <a:p>
            <a:pPr marL="342900" indent="-342900" fontAlgn="base">
              <a:spcBef>
                <a:spcPts val="450"/>
              </a:spcBef>
              <a:spcAft>
                <a:spcPts val="450"/>
              </a:spcAft>
              <a:buFont typeface="Wingdings" pitchFamily="2" charset="2"/>
              <a:buChar char="§"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kumimoji="1" lang="pt-BR" sz="2000" b="1" u="sng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3º Dia</a:t>
            </a:r>
            <a:r>
              <a:rPr kumimoji="1" lang="pt-BR" sz="2000" dirty="0" smtClean="0">
                <a:solidFill>
                  <a:prstClr val="black"/>
                </a:solidFill>
                <a:latin typeface="Nirmala UI" pitchFamily="34" charset="0"/>
                <a:cs typeface="Nirmala UI" pitchFamily="34" charset="0"/>
              </a:rPr>
              <a:t>: Prática de cenários e Avaliação </a:t>
            </a:r>
            <a:endParaRPr kumimoji="1" lang="pt-BR" sz="2000" dirty="0">
              <a:solidFill>
                <a:prstClr val="black"/>
              </a:solidFill>
              <a:latin typeface="Nirmala UI" pitchFamily="34" charset="0"/>
              <a:cs typeface="Nirmala UI" pitchFamily="34" charset="0"/>
            </a:endParaRPr>
          </a:p>
          <a:p>
            <a:pPr fontAlgn="base">
              <a:spcBef>
                <a:spcPts val="450"/>
              </a:spcBef>
              <a:spcAft>
                <a:spcPts val="450"/>
              </a:spcAft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endParaRPr kumimoji="1" lang="pt-BR" sz="2000" dirty="0">
              <a:solidFill>
                <a:prstClr val="black"/>
              </a:solidFill>
              <a:latin typeface="Nirmala UI" pitchFamily="34" charset="0"/>
              <a:cs typeface="Nirmala UI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95999" y="937352"/>
            <a:ext cx="5984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pt-BR" sz="4000" b="1" dirty="0" smtClean="0">
                <a:solidFill>
                  <a:prstClr val="black"/>
                </a:solidFill>
                <a:latin typeface="Sketch Block" pitchFamily="2" charset="0"/>
                <a:ea typeface="Tahoma" pitchFamily="34" charset="0"/>
                <a:cs typeface="Tahoma" pitchFamily="34" charset="0"/>
              </a:rPr>
              <a:t>Certificação em Redes GPON Intelbras</a:t>
            </a:r>
            <a:endParaRPr kumimoji="1" lang="pt-BR" sz="4000" dirty="0">
              <a:solidFill>
                <a:prstClr val="black"/>
              </a:solidFill>
              <a:latin typeface="Sketch Block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104112" y="1645238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pt-BR" sz="3600" dirty="0">
                <a:solidFill>
                  <a:srgbClr val="C00000"/>
                </a:solidFill>
                <a:latin typeface="Hand Of Sean" pitchFamily="2" charset="-128"/>
                <a:ea typeface="Hand Of Sean" pitchFamily="2" charset="-128"/>
                <a:cs typeface="Tahoma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484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09502" y="548680"/>
            <a:ext cx="69729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PERDAS  POR ABSORÇÃO</a:t>
            </a:r>
          </a:p>
        </p:txBody>
      </p:sp>
      <p:pic>
        <p:nvPicPr>
          <p:cNvPr id="6" name="Picture 2" descr="http://www.portalsaofrancisco.com.br/alfa/mecanica-ondulatoria/imagens/absorcao-de-ondas-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67" y="2253068"/>
            <a:ext cx="6020669" cy="355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59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12891" y="375920"/>
            <a:ext cx="6566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ABSORÇÃO INTRÍNSICA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54658" y="2276872"/>
            <a:ext cx="7882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Tw Cen MT Condensed" panose="020B0604020202020204" charset="0"/>
              </a:rPr>
              <a:t>PERDA CAUSADA DEVIDO A NATUREZA DOS MATERIAIS</a:t>
            </a:r>
          </a:p>
          <a:p>
            <a:r>
              <a:rPr lang="pt-BR" sz="3600" dirty="0">
                <a:latin typeface="Tw Cen MT Condensed" panose="020B0604020202020204" charset="0"/>
              </a:rPr>
              <a:t>UTILIZADOS NA CONSTRUÇÃO DA FIBRA.</a:t>
            </a:r>
          </a:p>
          <a:p>
            <a:r>
              <a:rPr lang="pt-BR" sz="3600" dirty="0">
                <a:latin typeface="Tw Cen MT Condensed" panose="020B0604020202020204" charset="0"/>
              </a:rPr>
              <a:t>EM COMPRIMENTOS DE ONDAS ENTRE 1300nm A 1600nm</a:t>
            </a:r>
          </a:p>
          <a:p>
            <a:r>
              <a:rPr lang="pt-BR" sz="3600" dirty="0">
                <a:latin typeface="Tw Cen MT Condensed" panose="020B0604020202020204" charset="0"/>
              </a:rPr>
              <a:t>ESSA PERDA É MENOR.</a:t>
            </a:r>
          </a:p>
        </p:txBody>
      </p:sp>
    </p:spTree>
    <p:extLst>
      <p:ext uri="{BB962C8B-B14F-4D97-AF65-F5344CB8AC3E}">
        <p14:creationId xmlns:p14="http://schemas.microsoft.com/office/powerpoint/2010/main" val="58044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470503" y="1540107"/>
            <a:ext cx="2806656" cy="361840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Retângulo 5"/>
          <p:cNvSpPr/>
          <p:nvPr/>
        </p:nvSpPr>
        <p:spPr>
          <a:xfrm>
            <a:off x="2804118" y="1538790"/>
            <a:ext cx="2806656" cy="361840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CaixaDeTexto 3"/>
          <p:cNvSpPr txBox="1"/>
          <p:nvPr/>
        </p:nvSpPr>
        <p:spPr>
          <a:xfrm>
            <a:off x="3019314" y="137677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750" dirty="0">
                <a:latin typeface="Tw Cen MT Condensed" pitchFamily="34" charset="0"/>
              </a:rPr>
              <a:t>Multimodo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621671" y="1362028"/>
            <a:ext cx="264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750" dirty="0" err="1">
                <a:latin typeface="Tw Cen MT Condensed" pitchFamily="34" charset="0"/>
              </a:rPr>
              <a:t>Monomodo</a:t>
            </a:r>
            <a:endParaRPr lang="pt-BR" sz="7200" spc="-750" dirty="0">
              <a:latin typeface="Tw Cen MT Condensed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93836" y="2562356"/>
            <a:ext cx="2608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w Cen MT Condensed" panose="020B0604020202020204" charset="0"/>
              </a:rPr>
              <a:t>Atenuação de:</a:t>
            </a:r>
          </a:p>
          <a:p>
            <a:r>
              <a:rPr lang="pt-BR" sz="3000" dirty="0">
                <a:latin typeface="Tw Cen MT Condensed" panose="020B0604020202020204" charset="0"/>
              </a:rPr>
              <a:t>3,5dB/Km – 850nm</a:t>
            </a:r>
          </a:p>
          <a:p>
            <a:r>
              <a:rPr lang="pt-BR" sz="3000" dirty="0">
                <a:latin typeface="Tw Cen MT Condensed" panose="020B0604020202020204" charset="0"/>
              </a:rPr>
              <a:t>1,0dB/Km – 1300nm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621671" y="2577103"/>
            <a:ext cx="2707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w Cen MT Condensed" panose="020B0604020202020204" charset="0"/>
              </a:rPr>
              <a:t>Atenuação de:</a:t>
            </a:r>
          </a:p>
          <a:p>
            <a:r>
              <a:rPr lang="pt-BR" sz="3000" dirty="0">
                <a:latin typeface="Tw Cen MT Condensed" panose="020B0604020202020204" charset="0"/>
              </a:rPr>
              <a:t>0,35dB/Km – 1310nm</a:t>
            </a:r>
          </a:p>
          <a:p>
            <a:r>
              <a:rPr lang="pt-BR" sz="3000" dirty="0">
                <a:latin typeface="Tw Cen MT Condensed" panose="020B0604020202020204" charset="0"/>
              </a:rPr>
              <a:t>0,22dB/Km – 1550nm</a:t>
            </a:r>
          </a:p>
        </p:txBody>
      </p:sp>
    </p:spTree>
    <p:extLst>
      <p:ext uri="{BB962C8B-B14F-4D97-AF65-F5344CB8AC3E}">
        <p14:creationId xmlns:p14="http://schemas.microsoft.com/office/powerpoint/2010/main" val="18757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774651" y="404664"/>
            <a:ext cx="6734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ABSORÇÃO EXTRÍNSECA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02630" y="2564904"/>
            <a:ext cx="8386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Tw Cen MT Condensed" panose="020B0604020202020204" charset="0"/>
              </a:rPr>
              <a:t>PERDA RESULTANTE DA </a:t>
            </a:r>
            <a:r>
              <a:rPr lang="pt-BR" sz="3600" dirty="0" smtClean="0">
                <a:latin typeface="Tw Cen MT Condensed" panose="020B0604020202020204" charset="0"/>
              </a:rPr>
              <a:t>CONTAMINAÇÃO </a:t>
            </a:r>
            <a:r>
              <a:rPr lang="pt-BR" sz="3600" dirty="0">
                <a:latin typeface="Tw Cen MT Condensed" panose="020B0604020202020204" charset="0"/>
              </a:rPr>
              <a:t>POR IMPUREZAS</a:t>
            </a:r>
          </a:p>
          <a:p>
            <a:pPr algn="just"/>
            <a:r>
              <a:rPr lang="pt-BR" sz="3600" dirty="0">
                <a:latin typeface="Tw Cen MT Condensed" panose="020B0604020202020204" charset="0"/>
              </a:rPr>
              <a:t>NO PROCESSO DE FABRICAÇÃO DA FIBRA.</a:t>
            </a:r>
          </a:p>
          <a:p>
            <a:pPr algn="just"/>
            <a:r>
              <a:rPr lang="pt-BR" sz="3600" dirty="0">
                <a:latin typeface="Tw Cen MT Condensed" panose="020B0604020202020204" charset="0"/>
              </a:rPr>
              <a:t>PRINCIPAL IMPUREZA ENCONTRADA NESSE PROCESSO </a:t>
            </a:r>
          </a:p>
          <a:p>
            <a:pPr algn="just"/>
            <a:r>
              <a:rPr lang="pt-BR" sz="3600" dirty="0">
                <a:latin typeface="Tw Cen MT Condensed" panose="020B0604020202020204" charset="0"/>
              </a:rPr>
              <a:t>SÃO ÍONS DE OXIDRILA. </a:t>
            </a:r>
          </a:p>
        </p:txBody>
      </p:sp>
    </p:spTree>
    <p:extLst>
      <p:ext uri="{BB962C8B-B14F-4D97-AF65-F5344CB8AC3E}">
        <p14:creationId xmlns:p14="http://schemas.microsoft.com/office/powerpoint/2010/main" val="6336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62975" y="-171400"/>
            <a:ext cx="7689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-300" dirty="0">
                <a:solidFill>
                  <a:srgbClr val="037336"/>
                </a:solidFill>
                <a:latin typeface="Tw Cen MT Condensed" pitchFamily="34" charset="0"/>
              </a:rPr>
              <a:t>Pico d’água G. 652.A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47" y="997563"/>
            <a:ext cx="6508229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1" y="16978"/>
            <a:ext cx="4425851" cy="61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434319" y="446557"/>
            <a:ext cx="9323362" cy="11025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spc="-100" baseline="0">
                <a:solidFill>
                  <a:srgbClr val="0373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dirty="0">
                <a:latin typeface="Tw Cen MT Condensed" panose="020B0604020202020204" charset="0"/>
              </a:rPr>
              <a:t>MACRO CURVATURA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4360199"/>
            <a:ext cx="6138642" cy="169426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33045" y="1988841"/>
            <a:ext cx="8525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Tw Cen MT Condensed" panose="020B0604020202020204" charset="0"/>
              </a:rPr>
              <a:t>QUANDO A FIBRA ÓPTICA APRESENTA UMA CURVATURA ONDE A LUZ TENDE A ESCAPAR DO SEU CONFINAMENTO.</a:t>
            </a:r>
          </a:p>
          <a:p>
            <a:pPr algn="just"/>
            <a:r>
              <a:rPr lang="pt-BR" sz="3200" dirty="0">
                <a:latin typeface="Tw Cen MT Condensed" panose="020B0604020202020204" charset="0"/>
              </a:rPr>
              <a:t>DEPENDENDO DO RAIO DE CURVATURA A FIBRA PODERÁ</a:t>
            </a:r>
          </a:p>
          <a:p>
            <a:pPr algn="just"/>
            <a:r>
              <a:rPr lang="pt-BR" sz="3200" dirty="0">
                <a:latin typeface="Tw Cen MT Condensed" panose="020B0604020202020204" charset="0"/>
              </a:rPr>
              <a:t>SOFRER UM DANO PERMANENTE.</a:t>
            </a:r>
          </a:p>
        </p:txBody>
      </p:sp>
    </p:spTree>
    <p:extLst>
      <p:ext uri="{BB962C8B-B14F-4D97-AF65-F5344CB8AC3E}">
        <p14:creationId xmlns:p14="http://schemas.microsoft.com/office/powerpoint/2010/main" val="11542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506327" y="404665"/>
            <a:ext cx="9179346" cy="11025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spc="-100" baseline="0">
                <a:solidFill>
                  <a:srgbClr val="0373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dirty="0">
                <a:latin typeface="Tw Cen MT Condensed" panose="020B0604020202020204" charset="0"/>
              </a:rPr>
              <a:t>MICRO CURVATURA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310146" y="1988840"/>
            <a:ext cx="7571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Tw Cen MT Condensed" panose="020B0604020202020204" charset="0"/>
              </a:rPr>
              <a:t>COMUMENTE GERADA QUANDO A FIBRA ÓPTICA</a:t>
            </a:r>
          </a:p>
          <a:p>
            <a:pPr algn="just"/>
            <a:r>
              <a:rPr lang="pt-BR" sz="3200" dirty="0">
                <a:latin typeface="Tw Cen MT Condensed" panose="020B0604020202020204" charset="0"/>
              </a:rPr>
              <a:t>SOFRE ALGUM TIPO DE </a:t>
            </a:r>
            <a:r>
              <a:rPr lang="pt-BR" sz="3200" dirty="0" smtClean="0">
                <a:latin typeface="Tw Cen MT Condensed" panose="020B0604020202020204" charset="0"/>
              </a:rPr>
              <a:t>IMPACTO </a:t>
            </a:r>
            <a:r>
              <a:rPr lang="pt-BR" sz="3200" dirty="0">
                <a:latin typeface="Tw Cen MT Condensed" panose="020B0604020202020204" charset="0"/>
              </a:rPr>
              <a:t>OU CURVATURA DE RAIO EXTREMAMENTE PEQUENO. 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86" y="4040157"/>
            <a:ext cx="7094431" cy="19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667000" y="2294874"/>
            <a:ext cx="6858000" cy="972108"/>
          </a:xfrm>
        </p:spPr>
        <p:txBody>
          <a:bodyPr>
            <a:noAutofit/>
          </a:bodyPr>
          <a:lstStyle/>
          <a:p>
            <a:r>
              <a:rPr lang="pt-BR" sz="72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CONCEITOS  E  APLICAÇÕES  FTTX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643511" y="1700808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3</a:t>
            </a:r>
          </a:p>
        </p:txBody>
      </p:sp>
    </p:spTree>
    <p:extLst>
      <p:ext uri="{BB962C8B-B14F-4D97-AF65-F5344CB8AC3E}">
        <p14:creationId xmlns:p14="http://schemas.microsoft.com/office/powerpoint/2010/main" val="17883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2600" y="620688"/>
            <a:ext cx="8686800" cy="1143000"/>
          </a:xfrm>
        </p:spPr>
        <p:txBody>
          <a:bodyPr>
            <a:noAutofit/>
          </a:bodyPr>
          <a:lstStyle/>
          <a:p>
            <a:r>
              <a:rPr lang="pt-BR" sz="6000" dirty="0">
                <a:latin typeface="Tw Cen MT Condensed" panose="020B0604020202020204" charset="0"/>
              </a:rPr>
              <a:t>Mercado Internet Fixa no Brasil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848403"/>
              </p:ext>
            </p:extLst>
          </p:nvPr>
        </p:nvGraphicFramePr>
        <p:xfrm>
          <a:off x="695400" y="2132856"/>
          <a:ext cx="5832648" cy="366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03153"/>
              </p:ext>
            </p:extLst>
          </p:nvPr>
        </p:nvGraphicFramePr>
        <p:xfrm>
          <a:off x="7442841" y="2636912"/>
          <a:ext cx="2996559" cy="2035196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915095"/>
                <a:gridCol w="1081464"/>
              </a:tblGrid>
              <a:tr h="353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Tecnologia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Quantidade de clientes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9440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effectLst/>
                        </a:rPr>
                        <a:t>Cable</a:t>
                      </a:r>
                      <a:r>
                        <a:rPr lang="pt-BR" sz="1200" u="none" strike="noStrike" dirty="0">
                          <a:effectLst/>
                        </a:rPr>
                        <a:t> Modem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8,2 Milhões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9440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ETHERNET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325 Mil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9440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Fibra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1,2 Milhões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9440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Spread Spectrum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1,5Milhões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4233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effectLst/>
                        </a:rPr>
                        <a:t>xDSL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13,2 Milhões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  <a:tr h="24233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effectLst/>
                        </a:rPr>
                        <a:t>Total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effectLst/>
                        </a:rPr>
                        <a:t>24,7 Milhões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1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47" y="857250"/>
            <a:ext cx="5714502" cy="5143500"/>
          </a:xfrm>
          <a:prstGeom prst="rect">
            <a:avLst/>
          </a:prstGeom>
        </p:spPr>
      </p:pic>
      <p:sp>
        <p:nvSpPr>
          <p:cNvPr id="11" name="Título 3"/>
          <p:cNvSpPr txBox="1">
            <a:spLocks/>
          </p:cNvSpPr>
          <p:nvPr/>
        </p:nvSpPr>
        <p:spPr>
          <a:xfrm>
            <a:off x="7641586" y="2185773"/>
            <a:ext cx="2946172" cy="2164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b="1" dirty="0">
                <a:solidFill>
                  <a:srgbClr val="009900"/>
                </a:solidFill>
              </a:rPr>
              <a:t>Sem tomadas</a:t>
            </a:r>
          </a:p>
          <a:p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próximas?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56" y="2848693"/>
            <a:ext cx="5062589" cy="364342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2123523" y="1214362"/>
            <a:ext cx="1386159" cy="1386159"/>
          </a:xfrm>
          <a:prstGeom prst="ellipse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90" y="1583930"/>
            <a:ext cx="1097625" cy="647021"/>
          </a:xfrm>
          <a:prstGeom prst="rect">
            <a:avLst/>
          </a:prstGeom>
        </p:spPr>
      </p:pic>
      <p:sp>
        <p:nvSpPr>
          <p:cNvPr id="9" name="Título 3"/>
          <p:cNvSpPr txBox="1">
            <a:spLocks/>
          </p:cNvSpPr>
          <p:nvPr/>
        </p:nvSpPr>
        <p:spPr>
          <a:xfrm>
            <a:off x="7717786" y="849425"/>
            <a:ext cx="2946172" cy="2164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b="1" dirty="0">
                <a:solidFill>
                  <a:srgbClr val="009900"/>
                </a:solidFill>
              </a:rPr>
              <a:t>Switches 8 Portas</a:t>
            </a:r>
          </a:p>
          <a:p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SF 800 Q+</a:t>
            </a:r>
          </a:p>
        </p:txBody>
      </p:sp>
    </p:spTree>
    <p:extLst>
      <p:ext uri="{BB962C8B-B14F-4D97-AF65-F5344CB8AC3E}">
        <p14:creationId xmlns:p14="http://schemas.microsoft.com/office/powerpoint/2010/main" val="9643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5068" y="1949142"/>
            <a:ext cx="7886700" cy="3263504"/>
          </a:xfrm>
        </p:spPr>
        <p:txBody>
          <a:bodyPr/>
          <a:lstStyle/>
          <a:p>
            <a:r>
              <a:rPr lang="pt-BR" dirty="0" smtClean="0"/>
              <a:t>Demanda de banda – velocidade média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532037"/>
            <a:ext cx="5717722" cy="3172699"/>
          </a:xfrm>
          <a:prstGeom prst="rect">
            <a:avLst/>
          </a:prstGeom>
        </p:spPr>
      </p:pic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425810"/>
              </p:ext>
            </p:extLst>
          </p:nvPr>
        </p:nvGraphicFramePr>
        <p:xfrm>
          <a:off x="6900617" y="1949142"/>
          <a:ext cx="4571659" cy="356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eta para a direita 9"/>
          <p:cNvSpPr/>
          <p:nvPr/>
        </p:nvSpPr>
        <p:spPr>
          <a:xfrm>
            <a:off x="8263845" y="3733458"/>
            <a:ext cx="1212118" cy="86717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+ Banda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2600" y="620688"/>
            <a:ext cx="8686800" cy="1143000"/>
          </a:xfrm>
        </p:spPr>
        <p:txBody>
          <a:bodyPr>
            <a:noAutofit/>
          </a:bodyPr>
          <a:lstStyle/>
          <a:p>
            <a:r>
              <a:rPr lang="pt-BR" sz="6000" dirty="0">
                <a:latin typeface="Tw Cen MT Condensed" panose="020B0604020202020204" charset="0"/>
              </a:rPr>
              <a:t>Mercado Internet Fixa no Brasil</a:t>
            </a:r>
          </a:p>
        </p:txBody>
      </p:sp>
    </p:spTree>
    <p:extLst>
      <p:ext uri="{BB962C8B-B14F-4D97-AF65-F5344CB8AC3E}">
        <p14:creationId xmlns:p14="http://schemas.microsoft.com/office/powerpoint/2010/main" val="36249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ixaDeTexto 30"/>
          <p:cNvSpPr txBox="1"/>
          <p:nvPr/>
        </p:nvSpPr>
        <p:spPr>
          <a:xfrm>
            <a:off x="2997235" y="-315416"/>
            <a:ext cx="6197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TIPOS DE REDES FTTX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477931" y="764356"/>
            <a:ext cx="5328990" cy="655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pt-BR" sz="24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FTTN (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Fiber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The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Neighborhood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 vai até um armário de rua e o acesso é distribuído através de rede ethernet (tipicamente VDSL2)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2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FTTC (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Fiber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The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Curb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Muito semelhante ao método FTTN, porem o armário de distribuição está mais próximo dos assinantes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2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FTTB (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Fiber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The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Building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 vai até o prédio e depois é distribuída através de uma rede ethernet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2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FTTH (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Fiber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To</a:t>
            </a:r>
            <a:r>
              <a:rPr lang="pt-BR" sz="2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The Home)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Fibra vai até a residência do usuário final</a:t>
            </a:r>
          </a:p>
          <a:p>
            <a:pPr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5" descr="http://http.cdnlayer.com/itke/blogs.dir/66/files/2010/10/300px-ftt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4" y="980728"/>
            <a:ext cx="3520544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9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816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>
                <a:latin typeface="Tw Cen MT Condensed" panose="020B0604020202020204" charset="0"/>
              </a:rPr>
              <a:t>POL (Passive </a:t>
            </a:r>
            <a:r>
              <a:rPr lang="pt-BR" sz="5400" dirty="0" err="1">
                <a:latin typeface="Tw Cen MT Condensed" panose="020B0604020202020204" charset="0"/>
              </a:rPr>
              <a:t>Optical</a:t>
            </a:r>
            <a:r>
              <a:rPr lang="pt-BR" sz="5400" dirty="0">
                <a:latin typeface="Tw Cen MT Condensed" panose="020B0604020202020204" charset="0"/>
              </a:rPr>
              <a:t> LAN) ou FTTD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9900" y="2888941"/>
            <a:ext cx="3028950" cy="2562932"/>
          </a:xfrm>
        </p:spPr>
        <p:txBody>
          <a:bodyPr>
            <a:noAutofit/>
          </a:bodyPr>
          <a:lstStyle/>
          <a:p>
            <a:r>
              <a:rPr lang="pt-BR" sz="2400" dirty="0">
                <a:latin typeface="Tw Cen MT Condensed" panose="020B0604020202020204" charset="0"/>
              </a:rPr>
              <a:t>Condomínios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VOIP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Interfonia IP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Video monitoramento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Video porteiro IP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WIFI</a:t>
            </a:r>
          </a:p>
          <a:p>
            <a:pPr lvl="2"/>
            <a:r>
              <a:rPr lang="pt-BR" sz="2400" dirty="0" smtClean="0">
                <a:latin typeface="Tw Cen MT Condensed" panose="020B0604020202020204" charset="0"/>
              </a:rPr>
              <a:t>Residencial</a:t>
            </a:r>
            <a:endParaRPr lang="pt-BR" sz="2400" dirty="0">
              <a:latin typeface="Tw Cen MT Condensed" panose="020B0604020202020204" charset="0"/>
            </a:endParaRPr>
          </a:p>
          <a:p>
            <a:pPr lvl="2"/>
            <a:r>
              <a:rPr lang="pt-BR" sz="2400" dirty="0">
                <a:latin typeface="Tw Cen MT Condensed" panose="020B0604020202020204" charset="0"/>
              </a:rPr>
              <a:t>Visitantes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53150" y="2888941"/>
            <a:ext cx="3028950" cy="256293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Tw Cen MT Condensed" panose="020B0604020202020204" charset="0"/>
              </a:rPr>
              <a:t>Empresas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VOIP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Video monitoramento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Múltiplas redes de WIFI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Internet</a:t>
            </a:r>
          </a:p>
          <a:p>
            <a:pPr lvl="1"/>
            <a:r>
              <a:rPr lang="pt-BR" sz="2400" dirty="0">
                <a:latin typeface="Tw Cen MT Condensed" panose="020B0604020202020204" charset="0"/>
              </a:rPr>
              <a:t>Banda garantida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09900" y="1844824"/>
            <a:ext cx="6172200" cy="83154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6B767D"/>
                </a:solidFill>
                <a:latin typeface="Tw Cen MT Condense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Entrega de todos os serviços em uma única estrutura</a:t>
            </a:r>
          </a:p>
          <a:p>
            <a:r>
              <a:rPr lang="pt-BR" sz="2400" dirty="0">
                <a:solidFill>
                  <a:srgbClr val="6B767D"/>
                </a:solidFill>
                <a:latin typeface="Tw Cen MT Condense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Redução física da estrutura de redes</a:t>
            </a:r>
          </a:p>
        </p:txBody>
      </p:sp>
    </p:spTree>
    <p:extLst>
      <p:ext uri="{BB962C8B-B14F-4D97-AF65-F5344CB8AC3E}">
        <p14:creationId xmlns:p14="http://schemas.microsoft.com/office/powerpoint/2010/main" val="32872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9600" dirty="0">
                <a:latin typeface="Tw Cen MT Condensed" panose="020B0604020202020204" charset="0"/>
              </a:rPr>
              <a:t>POL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89" y="857250"/>
            <a:ext cx="47572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08" y="1333574"/>
            <a:ext cx="9144000" cy="466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9600" dirty="0">
                <a:latin typeface="Tw Cen MT Condensed" panose="020B0604020202020204" charset="0"/>
              </a:rPr>
              <a:t>POL</a:t>
            </a:r>
          </a:p>
        </p:txBody>
      </p:sp>
    </p:spTree>
    <p:extLst>
      <p:ext uri="{BB962C8B-B14F-4D97-AF65-F5344CB8AC3E}">
        <p14:creationId xmlns:p14="http://schemas.microsoft.com/office/powerpoint/2010/main" val="37820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07" y="1196752"/>
            <a:ext cx="7733789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727419" y="351461"/>
            <a:ext cx="6737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TIPOS DE TOPOLOGIAS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2387588" y="2265979"/>
            <a:ext cx="7452828" cy="3539285"/>
            <a:chOff x="-19605" y="429388"/>
            <a:chExt cx="4058205" cy="1821600"/>
          </a:xfrm>
        </p:grpSpPr>
        <p:sp>
          <p:nvSpPr>
            <p:cNvPr id="10" name="Retângulo 9"/>
            <p:cNvSpPr/>
            <p:nvPr/>
          </p:nvSpPr>
          <p:spPr>
            <a:xfrm>
              <a:off x="-19605" y="429388"/>
              <a:ext cx="4038600" cy="1821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tângulo 10"/>
            <p:cNvSpPr/>
            <p:nvPr/>
          </p:nvSpPr>
          <p:spPr>
            <a:xfrm>
              <a:off x="0" y="429388"/>
              <a:ext cx="4038600" cy="182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170" tIns="15240" rIns="85344" bIns="15240" numCol="1" spcCol="1270" anchor="t" anchorCtr="0">
              <a:noAutofit/>
            </a:bodyPr>
            <a:lstStyle/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4859871" y="1563331"/>
            <a:ext cx="243592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50" dirty="0">
                <a:latin typeface="Tw Cen MT Condensed" panose="020B0604020202020204" charset="0"/>
              </a:rPr>
              <a:t>CENTRALIZADA</a:t>
            </a:r>
          </a:p>
        </p:txBody>
      </p:sp>
    </p:spTree>
    <p:extLst>
      <p:ext uri="{BB962C8B-B14F-4D97-AF65-F5344CB8AC3E}">
        <p14:creationId xmlns:p14="http://schemas.microsoft.com/office/powerpoint/2010/main" val="297616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727419" y="352457"/>
            <a:ext cx="6737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TIPOS DE TOPOLOGIAS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917076" y="2132856"/>
            <a:ext cx="8357848" cy="3525357"/>
            <a:chOff x="0" y="429388"/>
            <a:chExt cx="4038600" cy="1821600"/>
          </a:xfrm>
        </p:grpSpPr>
        <p:sp>
          <p:nvSpPr>
            <p:cNvPr id="7" name="Retângulo 6"/>
            <p:cNvSpPr/>
            <p:nvPr/>
          </p:nvSpPr>
          <p:spPr>
            <a:xfrm>
              <a:off x="0" y="429388"/>
              <a:ext cx="4038600" cy="1821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tângulo 7"/>
            <p:cNvSpPr/>
            <p:nvPr/>
          </p:nvSpPr>
          <p:spPr>
            <a:xfrm>
              <a:off x="0" y="429388"/>
              <a:ext cx="4038600" cy="182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170" tIns="15240" rIns="85344" bIns="15240" numCol="1" spcCol="1270" anchor="t" anchorCtr="0">
              <a:noAutofit/>
            </a:bodyPr>
            <a:lstStyle/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5524850" y="1564327"/>
            <a:ext cx="114230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50" dirty="0">
                <a:latin typeface="Tw Cen MT Condensed" panose="020B0604020202020204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27997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727419" y="353926"/>
            <a:ext cx="6737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TIPOS DE TOPOLOGIAS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710010" y="2348880"/>
            <a:ext cx="8778479" cy="3600400"/>
            <a:chOff x="0" y="428594"/>
            <a:chExt cx="4038600" cy="1821600"/>
          </a:xfrm>
        </p:grpSpPr>
        <p:sp>
          <p:nvSpPr>
            <p:cNvPr id="10" name="Retângulo 9"/>
            <p:cNvSpPr/>
            <p:nvPr/>
          </p:nvSpPr>
          <p:spPr>
            <a:xfrm>
              <a:off x="106915" y="428594"/>
              <a:ext cx="3821781" cy="17583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tângulo 10"/>
            <p:cNvSpPr/>
            <p:nvPr/>
          </p:nvSpPr>
          <p:spPr>
            <a:xfrm>
              <a:off x="0" y="428594"/>
              <a:ext cx="4038600" cy="182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170" tIns="15240" rIns="85344" bIns="15240" numCol="1" spcCol="1270" anchor="t" anchorCtr="0">
              <a:noAutofit/>
            </a:bodyPr>
            <a:lstStyle/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  <a:p>
              <a:pPr marL="85725" lvl="1" indent="-85725" defTabSz="400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pt-BR" sz="900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5052830" y="1565796"/>
            <a:ext cx="208634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50" dirty="0">
                <a:latin typeface="Tw Cen MT Condensed" panose="020B0604020202020204" charset="0"/>
              </a:rPr>
              <a:t>DISTRIBUIDA</a:t>
            </a:r>
          </a:p>
        </p:txBody>
      </p:sp>
    </p:spTree>
    <p:extLst>
      <p:ext uri="{BB962C8B-B14F-4D97-AF65-F5344CB8AC3E}">
        <p14:creationId xmlns:p14="http://schemas.microsoft.com/office/powerpoint/2010/main" val="39668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/>
          <p:cNvSpPr txBox="1"/>
          <p:nvPr/>
        </p:nvSpPr>
        <p:spPr>
          <a:xfrm>
            <a:off x="1082473" y="468436"/>
            <a:ext cx="10027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800" b="1" spc="-225" dirty="0">
                <a:solidFill>
                  <a:srgbClr val="037336"/>
                </a:solidFill>
                <a:latin typeface="Tw Cen MT Condensed" pitchFamily="34" charset="0"/>
              </a:rPr>
              <a:t>ALGUMAS NOMENCLATURAS</a:t>
            </a: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1524000" y="1658700"/>
            <a:ext cx="9144000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pt-BR" sz="135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OLT (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Optical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Line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Termination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concentrador de assinantes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ONU/ONT (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Optical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Network Unit/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Termination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equipamento usuário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ODN (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Optical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Distribution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Network)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rede óptica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SFP (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Small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Form-factor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Pluggable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pequeno transceptor </a:t>
            </a:r>
            <a:r>
              <a:rPr lang="pt-BR" sz="26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plugável</a:t>
            </a:r>
            <a:endParaRPr lang="pt-BR" sz="26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OMCI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(ONT Management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and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Control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Interface)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protocolo definido pela norma ITU-T G984.4 responsável pela troca de informações de gerencia entre OLT e ONU.</a:t>
            </a: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WDM (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Wavelength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Division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26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Multiplexing</a:t>
            </a:r>
            <a:r>
              <a:rPr lang="pt-BR" sz="26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 – </a:t>
            </a:r>
            <a:r>
              <a:rPr lang="pt-BR" sz="26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Multiplexação de sinais utilizando diferentes comprimentos de ondas</a:t>
            </a:r>
            <a:endParaRPr lang="pt-BR" sz="26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21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b="1" dirty="0">
              <a:solidFill>
                <a:srgbClr val="FF0000"/>
              </a:solidFill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3"/>
          <p:cNvSpPr txBox="1">
            <a:spLocks/>
          </p:cNvSpPr>
          <p:nvPr/>
        </p:nvSpPr>
        <p:spPr>
          <a:xfrm>
            <a:off x="7329871" y="1542061"/>
            <a:ext cx="3120656" cy="2164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700" dirty="0">
                <a:solidFill>
                  <a:schemeClr val="bg2">
                    <a:lumMod val="25000"/>
                  </a:schemeClr>
                </a:solidFill>
              </a:rPr>
              <a:t>Quer </a:t>
            </a:r>
            <a:r>
              <a:rPr lang="pt-BR" sz="2700" b="1" dirty="0">
                <a:solidFill>
                  <a:srgbClr val="009900"/>
                </a:solidFill>
              </a:rPr>
              <a:t>segurança</a:t>
            </a:r>
            <a:endParaRPr lang="pt-BR" sz="2700" dirty="0">
              <a:solidFill>
                <a:srgbClr val="009900"/>
              </a:solidFill>
            </a:endParaRPr>
          </a:p>
          <a:p>
            <a:r>
              <a:rPr lang="pt-BR" sz="2700" dirty="0">
                <a:solidFill>
                  <a:schemeClr val="bg2">
                    <a:lumMod val="25000"/>
                  </a:schemeClr>
                </a:solidFill>
              </a:rPr>
              <a:t>e </a:t>
            </a:r>
            <a:r>
              <a:rPr lang="pt-BR" sz="2700" b="1" dirty="0">
                <a:solidFill>
                  <a:srgbClr val="009900"/>
                </a:solidFill>
              </a:rPr>
              <a:t>privacidade</a:t>
            </a:r>
            <a:r>
              <a:rPr lang="pt-BR" sz="2700" dirty="0">
                <a:solidFill>
                  <a:schemeClr val="bg2">
                    <a:lumMod val="25000"/>
                  </a:schemeClr>
                </a:solidFill>
              </a:rPr>
              <a:t>,  separando os usuários em redes diferentes de forma </a:t>
            </a:r>
            <a:r>
              <a:rPr lang="pt-BR" sz="2700" b="1" dirty="0">
                <a:solidFill>
                  <a:srgbClr val="009900"/>
                </a:solidFill>
              </a:rPr>
              <a:t>automática</a:t>
            </a:r>
            <a:r>
              <a:rPr lang="pt-BR" sz="27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63" y="4050549"/>
            <a:ext cx="4311933" cy="2299316"/>
          </a:xfrm>
          <a:prstGeom prst="rect">
            <a:avLst/>
          </a:prstGeom>
        </p:spPr>
      </p:pic>
      <p:sp>
        <p:nvSpPr>
          <p:cNvPr id="15" name="Título 3"/>
          <p:cNvSpPr txBox="1">
            <a:spLocks/>
          </p:cNvSpPr>
          <p:nvPr/>
        </p:nvSpPr>
        <p:spPr>
          <a:xfrm>
            <a:off x="7547345" y="1067343"/>
            <a:ext cx="3120656" cy="2164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7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98" y="1790257"/>
            <a:ext cx="5478281" cy="3409950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3336841" y="849425"/>
            <a:ext cx="2946172" cy="2164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b="1" dirty="0">
                <a:solidFill>
                  <a:srgbClr val="009900"/>
                </a:solidFill>
              </a:rPr>
              <a:t>Switches 8 Portas</a:t>
            </a:r>
          </a:p>
          <a:p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SF 800 VLAN</a:t>
            </a:r>
          </a:p>
        </p:txBody>
      </p:sp>
    </p:spTree>
    <p:extLst>
      <p:ext uri="{BB962C8B-B14F-4D97-AF65-F5344CB8AC3E}">
        <p14:creationId xmlns:p14="http://schemas.microsoft.com/office/powerpoint/2010/main" val="307245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44"/>
          <p:cNvSpPr txBox="1">
            <a:spLocks noChangeArrowheads="1"/>
          </p:cNvSpPr>
          <p:nvPr/>
        </p:nvSpPr>
        <p:spPr bwMode="auto">
          <a:xfrm>
            <a:off x="1631504" y="1611957"/>
            <a:ext cx="892899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TECNICA QUE CONSISTE NO COMPARTILHAMENTO DE UM ÚNICO MEIO, ATRAVÉS DE DIFERENTES COMPRIMENTOS DE ONDA.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0355" y="487923"/>
            <a:ext cx="11611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spc="-225" dirty="0">
                <a:solidFill>
                  <a:srgbClr val="037336"/>
                </a:solidFill>
                <a:latin typeface="Tw Cen MT Condensed" pitchFamily="34" charset="0"/>
              </a:rPr>
              <a:t>WDM (WAVELENGTH DIVISION MULTIPLEX)</a:t>
            </a:r>
          </a:p>
        </p:txBody>
      </p:sp>
      <p:pic>
        <p:nvPicPr>
          <p:cNvPr id="4" name="Picture 4" descr="C:\Users\br001636\Desktop\KFSD 1120 A_fr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65" y="3926874"/>
            <a:ext cx="235267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br001636\Desktop\KFSD 1120 A_fr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64" y="3926874"/>
            <a:ext cx="235267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o 14"/>
          <p:cNvGrpSpPr/>
          <p:nvPr/>
        </p:nvGrpSpPr>
        <p:grpSpPr>
          <a:xfrm>
            <a:off x="3635316" y="4395099"/>
            <a:ext cx="3533775" cy="972740"/>
            <a:chOff x="1463675" y="3374653"/>
            <a:chExt cx="4711700" cy="1296987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1463675" y="3374653"/>
              <a:ext cx="0" cy="129698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463675" y="4662115"/>
              <a:ext cx="4711700" cy="9525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175375" y="3374653"/>
              <a:ext cx="0" cy="129698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CaixaDeTexto 23"/>
          <p:cNvSpPr txBox="1">
            <a:spLocks noChangeArrowheads="1"/>
          </p:cNvSpPr>
          <p:nvPr/>
        </p:nvSpPr>
        <p:spPr bwMode="auto">
          <a:xfrm>
            <a:off x="2870757" y="3356993"/>
            <a:ext cx="116782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00" spc="-113" dirty="0">
                <a:latin typeface="+mn-lt"/>
              </a:rPr>
              <a:t>TRANSMISSÃO</a:t>
            </a:r>
          </a:p>
        </p:txBody>
      </p:sp>
      <p:sp>
        <p:nvSpPr>
          <p:cNvPr id="20" name="Arco 19"/>
          <p:cNvSpPr/>
          <p:nvPr/>
        </p:nvSpPr>
        <p:spPr>
          <a:xfrm rot="16512767">
            <a:off x="3656062" y="3561525"/>
            <a:ext cx="1560381" cy="1488385"/>
          </a:xfrm>
          <a:prstGeom prst="arc">
            <a:avLst>
              <a:gd name="adj1" fmla="val 16200000"/>
              <a:gd name="adj2" fmla="val 1863189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Arco 20"/>
          <p:cNvSpPr/>
          <p:nvPr/>
        </p:nvSpPr>
        <p:spPr>
          <a:xfrm rot="14463883">
            <a:off x="3341628" y="3182681"/>
            <a:ext cx="1560381" cy="1488385"/>
          </a:xfrm>
          <a:prstGeom prst="arc">
            <a:avLst>
              <a:gd name="adj1" fmla="val 16200000"/>
              <a:gd name="adj2" fmla="val 19149312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CaixaDeTexto 23"/>
          <p:cNvSpPr txBox="1">
            <a:spLocks noChangeArrowheads="1"/>
          </p:cNvSpPr>
          <p:nvPr/>
        </p:nvSpPr>
        <p:spPr bwMode="auto">
          <a:xfrm>
            <a:off x="3935617" y="3477083"/>
            <a:ext cx="89947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00" spc="-113" dirty="0">
                <a:latin typeface="+mn-lt"/>
              </a:rPr>
              <a:t>RECEPÇÃO</a:t>
            </a:r>
          </a:p>
        </p:txBody>
      </p:sp>
    </p:spTree>
    <p:extLst>
      <p:ext uri="{BB962C8B-B14F-4D97-AF65-F5344CB8AC3E}">
        <p14:creationId xmlns:p14="http://schemas.microsoft.com/office/powerpoint/2010/main" val="21960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72" y="1860947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38" y="1866900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07" y="1878877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07" y="1866532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87" y="1866532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45" y="1874580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87" y="1890102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45" y="1890102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10" name="Picture 13" descr="C:\ITEC 2011\IMAGENS\2. Banda Larga\GKM 1220_persp_direita 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84" y="1794273"/>
            <a:ext cx="858441" cy="4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11" name="Grupo 1"/>
          <p:cNvGrpSpPr>
            <a:grpSpLocks/>
          </p:cNvGrpSpPr>
          <p:nvPr/>
        </p:nvGrpSpPr>
        <p:grpSpPr bwMode="auto">
          <a:xfrm>
            <a:off x="3125394" y="2080023"/>
            <a:ext cx="6048375" cy="2913010"/>
            <a:chOff x="-40928" y="2276475"/>
            <a:chExt cx="9568660" cy="4501861"/>
          </a:xfrm>
        </p:grpSpPr>
        <p:pic>
          <p:nvPicPr>
            <p:cNvPr id="76827" name="Imagem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79894" y="3575653"/>
              <a:ext cx="3963813" cy="640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28" name="CaixaDeTexto 10"/>
            <p:cNvSpPr txBox="1">
              <a:spLocks noChangeArrowheads="1"/>
            </p:cNvSpPr>
            <p:nvPr/>
          </p:nvSpPr>
          <p:spPr bwMode="auto">
            <a:xfrm>
              <a:off x="1928812" y="6020272"/>
              <a:ext cx="1823544" cy="7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200">
                  <a:latin typeface="Tw Cen MT" panose="020B0602020104020603" pitchFamily="34" charset="0"/>
                </a:rPr>
                <a:t>192.168.1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.4</a:t>
              </a:r>
            </a:p>
            <a:p>
              <a:r>
                <a:rPr lang="pt-BR" altLang="pt-BR" sz="1200">
                  <a:latin typeface="Tw Cen MT" panose="020B0602020104020603" pitchFamily="34" charset="0"/>
                </a:rPr>
                <a:t>255.255.255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.0</a:t>
              </a:r>
              <a:endParaRPr lang="pt-BR" altLang="pt-BR" sz="1200">
                <a:latin typeface="Tw Cen MT" panose="020B0602020104020603" pitchFamily="34" charset="0"/>
              </a:endParaRPr>
            </a:p>
          </p:txBody>
        </p:sp>
        <p:sp>
          <p:nvSpPr>
            <p:cNvPr id="76829" name="CaixaDeTexto 13"/>
            <p:cNvSpPr txBox="1">
              <a:spLocks noChangeArrowheads="1"/>
            </p:cNvSpPr>
            <p:nvPr/>
          </p:nvSpPr>
          <p:spPr bwMode="auto">
            <a:xfrm>
              <a:off x="-40928" y="5072062"/>
              <a:ext cx="2041180" cy="7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200">
                  <a:latin typeface="Tw Cen MT" panose="020B0602020104020603" pitchFamily="34" charset="0"/>
                </a:rPr>
                <a:t>192.168.1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.2</a:t>
              </a:r>
            </a:p>
            <a:p>
              <a:r>
                <a:rPr lang="pt-BR" altLang="pt-BR" sz="1200">
                  <a:latin typeface="Tw Cen MT" panose="020B0602020104020603" pitchFamily="34" charset="0"/>
                </a:rPr>
                <a:t>255.255.255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.0</a:t>
              </a:r>
              <a:endParaRPr lang="pt-BR" altLang="pt-BR" sz="1200">
                <a:latin typeface="Tw Cen MT" panose="020B0602020104020603" pitchFamily="34" charset="0"/>
              </a:endParaRPr>
            </a:p>
          </p:txBody>
        </p:sp>
        <p:sp>
          <p:nvSpPr>
            <p:cNvPr id="76830" name="CaixaDeTexto 16"/>
            <p:cNvSpPr txBox="1">
              <a:spLocks noChangeArrowheads="1"/>
            </p:cNvSpPr>
            <p:nvPr/>
          </p:nvSpPr>
          <p:spPr bwMode="auto">
            <a:xfrm>
              <a:off x="6300788" y="5779475"/>
              <a:ext cx="1771649" cy="99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200">
                  <a:latin typeface="Tw Cen MT" panose="020B0602020104020603" pitchFamily="34" charset="0"/>
                </a:rPr>
                <a:t>192.168.1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.8</a:t>
              </a:r>
            </a:p>
            <a:p>
              <a:r>
                <a:rPr lang="pt-BR" altLang="pt-BR" sz="1200">
                  <a:latin typeface="Tw Cen MT" panose="020B0602020104020603" pitchFamily="34" charset="0"/>
                </a:rPr>
                <a:t>255.255.255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.0</a:t>
              </a:r>
              <a:endParaRPr lang="pt-BR" altLang="pt-BR" sz="1200">
                <a:latin typeface="Tw Cen MT" panose="020B0602020104020603" pitchFamily="34" charset="0"/>
              </a:endParaRPr>
            </a:p>
          </p:txBody>
        </p:sp>
        <p:sp>
          <p:nvSpPr>
            <p:cNvPr id="76831" name="CaixaDeTexto 17"/>
            <p:cNvSpPr txBox="1">
              <a:spLocks noChangeArrowheads="1"/>
            </p:cNvSpPr>
            <p:nvPr/>
          </p:nvSpPr>
          <p:spPr bwMode="auto">
            <a:xfrm>
              <a:off x="7715249" y="5112023"/>
              <a:ext cx="1812483" cy="7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200">
                  <a:latin typeface="Tw Cen MT" panose="020B0602020104020603" pitchFamily="34" charset="0"/>
                </a:rPr>
                <a:t>192.168.1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.7</a:t>
              </a:r>
            </a:p>
            <a:p>
              <a:r>
                <a:rPr lang="pt-BR" altLang="pt-BR" sz="1200">
                  <a:latin typeface="Tw Cen MT" panose="020B0602020104020603" pitchFamily="34" charset="0"/>
                </a:rPr>
                <a:t>255.255.255</a:t>
              </a:r>
              <a:r>
                <a:rPr lang="pt-BR" altLang="pt-BR" sz="1200">
                  <a:solidFill>
                    <a:srgbClr val="FF0000"/>
                  </a:solidFill>
                  <a:latin typeface="Tw Cen MT" panose="020B0602020104020603" pitchFamily="34" charset="0"/>
                </a:rPr>
                <a:t>.0</a:t>
              </a:r>
              <a:endParaRPr lang="pt-BR" altLang="pt-BR" sz="1200">
                <a:latin typeface="Tw Cen MT" panose="020B0602020104020603" pitchFamily="34" charset="0"/>
              </a:endParaRPr>
            </a:p>
          </p:txBody>
        </p:sp>
        <p:cxnSp>
          <p:nvCxnSpPr>
            <p:cNvPr id="76832" name="Conector angulado 20"/>
            <p:cNvCxnSpPr>
              <a:cxnSpLocks noChangeShapeType="1"/>
            </p:cNvCxnSpPr>
            <p:nvPr/>
          </p:nvCxnSpPr>
          <p:spPr bwMode="auto">
            <a:xfrm rot="10800000">
              <a:off x="5000625" y="4071938"/>
              <a:ext cx="1857375" cy="1458912"/>
            </a:xfrm>
            <a:prstGeom prst="bentConnector3">
              <a:avLst>
                <a:gd name="adj1" fmla="val 100819"/>
              </a:avLst>
            </a:prstGeom>
            <a:noFill/>
            <a:ln w="28575" algn="ctr">
              <a:solidFill>
                <a:srgbClr val="041C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33" name="Conector angulado 22"/>
            <p:cNvCxnSpPr>
              <a:cxnSpLocks noChangeShapeType="1"/>
            </p:cNvCxnSpPr>
            <p:nvPr/>
          </p:nvCxnSpPr>
          <p:spPr bwMode="auto">
            <a:xfrm rot="10800000" flipV="1">
              <a:off x="1795463" y="4071938"/>
              <a:ext cx="2562225" cy="757237"/>
            </a:xfrm>
            <a:prstGeom prst="bentConnector3">
              <a:avLst>
                <a:gd name="adj1" fmla="val -79"/>
              </a:avLst>
            </a:prstGeom>
            <a:noFill/>
            <a:ln w="28575" algn="ctr">
              <a:solidFill>
                <a:srgbClr val="041C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34" name="Conector angulado 32"/>
            <p:cNvCxnSpPr>
              <a:cxnSpLocks noChangeShapeType="1"/>
            </p:cNvCxnSpPr>
            <p:nvPr/>
          </p:nvCxnSpPr>
          <p:spPr bwMode="auto">
            <a:xfrm rot="5400000">
              <a:off x="3120232" y="4009231"/>
              <a:ext cx="1371600" cy="1611313"/>
            </a:xfrm>
            <a:prstGeom prst="bentConnector2">
              <a:avLst/>
            </a:prstGeom>
            <a:noFill/>
            <a:ln w="28575" algn="ctr">
              <a:solidFill>
                <a:srgbClr val="041C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35" name="Conector angulado 47"/>
            <p:cNvCxnSpPr>
              <a:cxnSpLocks noChangeShapeType="1"/>
            </p:cNvCxnSpPr>
            <p:nvPr/>
          </p:nvCxnSpPr>
          <p:spPr bwMode="auto">
            <a:xfrm rot="10800000">
              <a:off x="5143500" y="4071938"/>
              <a:ext cx="2643188" cy="642937"/>
            </a:xfrm>
            <a:prstGeom prst="bentConnector3">
              <a:avLst>
                <a:gd name="adj1" fmla="val 100218"/>
              </a:avLst>
            </a:prstGeom>
            <a:noFill/>
            <a:ln w="28575" algn="ctr">
              <a:solidFill>
                <a:srgbClr val="041C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36" name="Conector reto 63"/>
            <p:cNvCxnSpPr>
              <a:cxnSpLocks noChangeShapeType="1"/>
            </p:cNvCxnSpPr>
            <p:nvPr/>
          </p:nvCxnSpPr>
          <p:spPr bwMode="auto">
            <a:xfrm rot="5400000">
              <a:off x="3858419" y="3142456"/>
              <a:ext cx="1714500" cy="1588"/>
            </a:xfrm>
            <a:prstGeom prst="line">
              <a:avLst/>
            </a:prstGeom>
            <a:noFill/>
            <a:ln w="28575" algn="ctr">
              <a:solidFill>
                <a:srgbClr val="041C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837" name="CaixaDeTexto 64"/>
            <p:cNvSpPr txBox="1">
              <a:spLocks noChangeArrowheads="1"/>
            </p:cNvSpPr>
            <p:nvPr/>
          </p:nvSpPr>
          <p:spPr bwMode="auto">
            <a:xfrm>
              <a:off x="2893026" y="2276475"/>
              <a:ext cx="1718662" cy="99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200" dirty="0">
                  <a:latin typeface="Tw Cen MT" panose="020B0602020104020603" pitchFamily="34" charset="0"/>
                </a:rPr>
                <a:t>192.168.1</a:t>
              </a:r>
              <a:r>
                <a:rPr lang="pt-BR" altLang="pt-BR" sz="1200" dirty="0">
                  <a:solidFill>
                    <a:srgbClr val="FF0000"/>
                  </a:solidFill>
                  <a:latin typeface="Tw Cen MT" panose="020B0602020104020603" pitchFamily="34" charset="0"/>
                </a:rPr>
                <a:t>.1</a:t>
              </a:r>
            </a:p>
            <a:p>
              <a:r>
                <a:rPr lang="pt-BR" altLang="pt-BR" sz="1200" dirty="0">
                  <a:latin typeface="Tw Cen MT" panose="020B0602020104020603" pitchFamily="34" charset="0"/>
                </a:rPr>
                <a:t>255.255.255</a:t>
              </a:r>
              <a:r>
                <a:rPr lang="pt-BR" altLang="pt-BR" sz="1200" dirty="0">
                  <a:solidFill>
                    <a:srgbClr val="FF0000"/>
                  </a:solidFill>
                  <a:latin typeface="Tw Cen MT" panose="020B0602020104020603" pitchFamily="34" charset="0"/>
                </a:rPr>
                <a:t>.0</a:t>
              </a:r>
              <a:endParaRPr lang="pt-BR" altLang="pt-BR" sz="12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12645" name="CaixaDeTexto 47"/>
          <p:cNvSpPr txBox="1">
            <a:spLocks noChangeArrowheads="1"/>
          </p:cNvSpPr>
          <p:nvPr/>
        </p:nvSpPr>
        <p:spPr bwMode="auto">
          <a:xfrm>
            <a:off x="7570239" y="5227440"/>
            <a:ext cx="1712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BROADCAST</a:t>
            </a:r>
          </a:p>
        </p:txBody>
      </p:sp>
      <p:sp>
        <p:nvSpPr>
          <p:cNvPr id="112646" name="CaixaDeTexto 48"/>
          <p:cNvSpPr txBox="1">
            <a:spLocks noChangeArrowheads="1"/>
          </p:cNvSpPr>
          <p:nvPr/>
        </p:nvSpPr>
        <p:spPr bwMode="auto">
          <a:xfrm>
            <a:off x="5457324" y="5226958"/>
            <a:ext cx="126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MULTICAST</a:t>
            </a:r>
          </a:p>
        </p:txBody>
      </p:sp>
      <p:sp>
        <p:nvSpPr>
          <p:cNvPr id="112648" name="CaixaDeTexto 48"/>
          <p:cNvSpPr txBox="1">
            <a:spLocks noChangeArrowheads="1"/>
          </p:cNvSpPr>
          <p:nvPr/>
        </p:nvSpPr>
        <p:spPr bwMode="auto">
          <a:xfrm>
            <a:off x="3341695" y="5226847"/>
            <a:ext cx="10287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UNICAST</a:t>
            </a:r>
          </a:p>
        </p:txBody>
      </p:sp>
      <p:pic>
        <p:nvPicPr>
          <p:cNvPr id="76817" name="Picture 8" descr="C:\Users\ta043000\Pictures\Computer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58" y="3349230"/>
            <a:ext cx="631031" cy="6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8" name="Picture 8" descr="C:\Users\ta043000\Pictures\Computer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66" y="3349230"/>
            <a:ext cx="617934" cy="61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9" name="Picture 8" descr="C:\Users\ta043000\Pictures\Computer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8" y="3752851"/>
            <a:ext cx="617935" cy="61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0" name="Picture 8" descr="C:\Users\ta043000\Pictures\Computer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10" y="3889773"/>
            <a:ext cx="617935" cy="61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55" y="5278636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31" y="5278636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89" y="5278636"/>
            <a:ext cx="31432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>
            <a:spLocks noChangeArrowheads="1"/>
          </p:cNvSpPr>
          <p:nvPr/>
        </p:nvSpPr>
        <p:spPr bwMode="auto">
          <a:xfrm>
            <a:off x="2904926" y="5547125"/>
            <a:ext cx="17311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500" i="1" dirty="0">
                <a:latin typeface="Tw Cen MT" panose="020B0602020104020603" pitchFamily="34" charset="0"/>
              </a:rPr>
              <a:t>PARA UM ÚNICO</a:t>
            </a:r>
          </a:p>
        </p:txBody>
      </p:sp>
      <p:sp>
        <p:nvSpPr>
          <p:cNvPr id="84" name="CaixaDeTexto 83"/>
          <p:cNvSpPr txBox="1">
            <a:spLocks noChangeArrowheads="1"/>
          </p:cNvSpPr>
          <p:nvPr/>
        </p:nvSpPr>
        <p:spPr bwMode="auto">
          <a:xfrm>
            <a:off x="4992235" y="5547126"/>
            <a:ext cx="17311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500" i="1" dirty="0">
                <a:latin typeface="Tw Cen MT" panose="020B0602020104020603" pitchFamily="34" charset="0"/>
              </a:rPr>
              <a:t>PARA UM GRUPO</a:t>
            </a:r>
          </a:p>
        </p:txBody>
      </p:sp>
      <p:sp>
        <p:nvSpPr>
          <p:cNvPr id="85" name="CaixaDeTexto 84"/>
          <p:cNvSpPr txBox="1">
            <a:spLocks noChangeArrowheads="1"/>
          </p:cNvSpPr>
          <p:nvPr/>
        </p:nvSpPr>
        <p:spPr bwMode="auto">
          <a:xfrm>
            <a:off x="7114077" y="5547721"/>
            <a:ext cx="17311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500" i="1" dirty="0">
                <a:latin typeface="Tw Cen MT" panose="020B0602020104020603" pitchFamily="34" charset="0"/>
              </a:rPr>
              <a:t>PARA TODOS</a:t>
            </a:r>
          </a:p>
        </p:txBody>
      </p:sp>
      <p:grpSp>
        <p:nvGrpSpPr>
          <p:cNvPr id="37" name="Grupo 36"/>
          <p:cNvGrpSpPr/>
          <p:nvPr/>
        </p:nvGrpSpPr>
        <p:grpSpPr>
          <a:xfrm>
            <a:off x="2747632" y="566685"/>
            <a:ext cx="5926439" cy="1117273"/>
            <a:chOff x="107503" y="-387424"/>
            <a:chExt cx="7901919" cy="1489697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107504" y="-387424"/>
              <a:ext cx="7901918" cy="1449276"/>
            </a:xfrm>
            <a:prstGeom prst="roundRect">
              <a:avLst/>
            </a:prstGeom>
            <a:solidFill>
              <a:srgbClr val="79D009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grpSp>
          <p:nvGrpSpPr>
            <p:cNvPr id="40" name="Grupo 39"/>
            <p:cNvGrpSpPr/>
            <p:nvPr/>
          </p:nvGrpSpPr>
          <p:grpSpPr>
            <a:xfrm>
              <a:off x="107503" y="138522"/>
              <a:ext cx="7341657" cy="963751"/>
              <a:chOff x="1115565" y="138522"/>
              <a:chExt cx="7341657" cy="963751"/>
            </a:xfrm>
          </p:grpSpPr>
          <p:sp>
            <p:nvSpPr>
              <p:cNvPr id="41" name="CaixaDeTexto 40"/>
              <p:cNvSpPr txBox="1"/>
              <p:nvPr/>
            </p:nvSpPr>
            <p:spPr>
              <a:xfrm>
                <a:off x="1115565" y="138522"/>
                <a:ext cx="4379565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050" spc="-225" dirty="0">
                    <a:solidFill>
                      <a:prstClr val="black"/>
                    </a:solidFill>
                    <a:latin typeface="Tw Cen MT Condensed" pitchFamily="34" charset="0"/>
                  </a:rPr>
                  <a:t>TIPOS DE</a:t>
                </a:r>
              </a:p>
            </p:txBody>
          </p:sp>
          <p:sp>
            <p:nvSpPr>
              <p:cNvPr id="42" name="CaixaDeTexto 41"/>
              <p:cNvSpPr txBox="1"/>
              <p:nvPr/>
            </p:nvSpPr>
            <p:spPr>
              <a:xfrm>
                <a:off x="2915766" y="148165"/>
                <a:ext cx="4032448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050" b="1" spc="-225" dirty="0">
                    <a:solidFill>
                      <a:prstClr val="black"/>
                    </a:solidFill>
                    <a:latin typeface="Tw Cen MT Condensed" pitchFamily="34" charset="0"/>
                  </a:rPr>
                  <a:t>COMUNICAÇÃO</a:t>
                </a:r>
              </a:p>
            </p:txBody>
          </p:sp>
          <p:sp>
            <p:nvSpPr>
              <p:cNvPr id="43" name="CaixaDeTexto 42"/>
              <p:cNvSpPr txBox="1"/>
              <p:nvPr/>
            </p:nvSpPr>
            <p:spPr>
              <a:xfrm>
                <a:off x="6403775" y="141346"/>
                <a:ext cx="2053447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050" spc="-225" dirty="0">
                    <a:solidFill>
                      <a:prstClr val="black"/>
                    </a:solidFill>
                    <a:latin typeface="Tw Cen MT Condensed" pitchFamily="34" charset="0"/>
                  </a:rPr>
                  <a:t>EM REDES</a:t>
                </a:r>
              </a:p>
            </p:txBody>
          </p:sp>
        </p:grpSp>
      </p:grpSp>
      <p:pic>
        <p:nvPicPr>
          <p:cNvPr id="44" name="Imagem 29" descr="internet2 .bmp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64" y="1860284"/>
            <a:ext cx="409599" cy="4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31604" y="605492"/>
            <a:ext cx="7128792" cy="534659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 Condensed" panose="020B0606020104020203" pitchFamily="34" charset="0"/>
              </a:rPr>
              <a:t>Quem nunca ouviu as chamadas no aeroporto?</a:t>
            </a:r>
          </a:p>
          <a:p>
            <a:pPr algn="ctr"/>
            <a:endParaRPr lang="pt-BR" sz="2400" dirty="0">
              <a:latin typeface="Tw Cen MT Condensed" panose="020B0606020104020203" pitchFamily="34" charset="0"/>
            </a:endParaRPr>
          </a:p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BROADCAST</a:t>
            </a:r>
            <a:r>
              <a:rPr lang="pt-BR" sz="2400" dirty="0">
                <a:latin typeface="Tw Cen MT Condensed" panose="020B0606020104020203" pitchFamily="34" charset="0"/>
              </a:rPr>
              <a:t>: Atenção clientes...</a:t>
            </a:r>
          </a:p>
          <a:p>
            <a:pPr algn="ctr"/>
            <a:endParaRPr lang="pt-BR" sz="2400" dirty="0">
              <a:latin typeface="Tw Cen MT Condensed" panose="020B0606020104020203" pitchFamily="34" charset="0"/>
            </a:endParaRPr>
          </a:p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MULTICAST</a:t>
            </a:r>
            <a:r>
              <a:rPr lang="pt-BR" sz="2400" dirty="0">
                <a:latin typeface="Tw Cen MT Condensed" panose="020B0606020104020203" pitchFamily="34" charset="0"/>
              </a:rPr>
              <a:t>: Atenção clientes </a:t>
            </a:r>
            <a:r>
              <a:rPr lang="pt-BR" sz="2400" dirty="0">
                <a:solidFill>
                  <a:srgbClr val="FFFF00"/>
                </a:solidFill>
                <a:latin typeface="Tw Cen MT Condensed" panose="020B0606020104020203" pitchFamily="34" charset="0"/>
              </a:rPr>
              <a:t>XYZ</a:t>
            </a:r>
            <a:r>
              <a:rPr lang="pt-BR" sz="2400" dirty="0">
                <a:latin typeface="Tw Cen MT Condensed" panose="020B0606020104020203" pitchFamily="34" charset="0"/>
              </a:rPr>
              <a:t> com destino a </a:t>
            </a:r>
            <a:r>
              <a:rPr lang="pt-BR" sz="2400" dirty="0" err="1">
                <a:solidFill>
                  <a:srgbClr val="FFFF00"/>
                </a:solidFill>
                <a:latin typeface="Tw Cen MT Condensed" panose="020B0606020104020203" pitchFamily="34" charset="0"/>
              </a:rPr>
              <a:t>Technópolis</a:t>
            </a:r>
            <a:r>
              <a:rPr lang="pt-BR" sz="2400" dirty="0">
                <a:latin typeface="Tw Cen MT Condensed" panose="020B0606020104020203" pitchFamily="34" charset="0"/>
              </a:rPr>
              <a:t>,</a:t>
            </a:r>
            <a:br>
              <a:rPr lang="pt-BR" sz="2400" dirty="0">
                <a:latin typeface="Tw Cen MT Condensed" panose="020B0606020104020203" pitchFamily="34" charset="0"/>
              </a:rPr>
            </a:br>
            <a:r>
              <a:rPr lang="pt-BR" sz="2400" dirty="0">
                <a:latin typeface="Tw Cen MT Condensed" panose="020B0606020104020203" pitchFamily="34" charset="0"/>
              </a:rPr>
              <a:t>seu embarque será feito no portão 2;</a:t>
            </a:r>
          </a:p>
          <a:p>
            <a:pPr algn="ctr"/>
            <a:endParaRPr lang="pt-BR" sz="2400" dirty="0">
              <a:latin typeface="Tw Cen MT Condensed" panose="020B0606020104020203" pitchFamily="34" charset="0"/>
            </a:endParaRPr>
          </a:p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UNICAST</a:t>
            </a:r>
            <a:r>
              <a:rPr lang="pt-BR" sz="2400" dirty="0">
                <a:latin typeface="Tw Cen MT Condensed" panose="020B0606020104020203" pitchFamily="34" charset="0"/>
              </a:rPr>
              <a:t>: Atenção cliente </a:t>
            </a:r>
            <a:r>
              <a:rPr lang="pt-BR" sz="2400" dirty="0">
                <a:solidFill>
                  <a:srgbClr val="FFFF00"/>
                </a:solidFill>
                <a:latin typeface="Tw Cen MT Condensed" panose="020B0606020104020203" pitchFamily="34" charset="0"/>
              </a:rPr>
              <a:t>FULANO DE TAL</a:t>
            </a:r>
            <a:r>
              <a:rPr lang="pt-BR" sz="2400" dirty="0">
                <a:latin typeface="Tw Cen MT Condensed" panose="020B0606020104020203" pitchFamily="34" charset="0"/>
              </a:rPr>
              <a:t>, última chamada,</a:t>
            </a:r>
            <a:br>
              <a:rPr lang="pt-BR" sz="2400" dirty="0">
                <a:latin typeface="Tw Cen MT Condensed" panose="020B0606020104020203" pitchFamily="34" charset="0"/>
              </a:rPr>
            </a:br>
            <a:r>
              <a:rPr lang="pt-BR" sz="2400" dirty="0">
                <a:latin typeface="Tw Cen MT Condensed" panose="020B0606020104020203" pitchFamily="34" charset="0"/>
              </a:rPr>
              <a:t>seu embarque será feito no portão 3;</a:t>
            </a:r>
          </a:p>
        </p:txBody>
      </p:sp>
    </p:spTree>
    <p:extLst>
      <p:ext uri="{BB962C8B-B14F-4D97-AF65-F5344CB8AC3E}">
        <p14:creationId xmlns:p14="http://schemas.microsoft.com/office/powerpoint/2010/main" val="8936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12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94265E-6 L -0.00296 0.22733 L 0.04687 0.22942 L 0.04045 0.32794 L 0.29184 0.31961 " pathEditMode="relative" rAng="0" ptsTypes="AAAAA">
                                          <p:cBhvr>
                                            <p:cTn id="22" dur="2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444" y="1639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 nodeType="clickPar">
                          <p:stCondLst>
                            <p:cond delay="indefinite"/>
                          </p:stCondLst>
                          <p:childTnLst>
                            <p:par>
                              <p:cTn id="2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12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1.12858E-6 L -0.00157 0.23358 L -0.03542 0.23358 L -0.0323 0.33395 L -0.26771 0.3321 " pathEditMode="relative" ptsTypes="AAAAA">
                                          <p:cBhvr>
                                            <p:cTn id="36" dur="2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0.00232 L -5.55556E-7 0.24144 L -0.01406 0.24144 L -0.00903 0.43594 L -0.18194 0.43362 " pathEditMode="relative" rAng="0" ptsTypes="AAAAA">
                                          <p:cBhvr>
                                            <p:cTn id="38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97" y="219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 nodeType="clickPar">
                          <p:stCondLst>
                            <p:cond delay="indefinite"/>
                          </p:stCondLst>
                          <p:childTnLst>
                            <p:par>
                              <p:cTn id="40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12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79186E-6 L -0.00156 0.22965 L -0.03542 0.2315 L -0.03247 0.3321 L -0.2724 0.33002 " pathEditMode="relative" ptsTypes="AAAAA">
                                          <p:cBhvr>
                                            <p:cTn id="5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46 L -0.00208 0.24145 L 0.02101 0.2352 L 0.02552 0.42785 L 0.19635 0.42577 " pathEditMode="relative" ptsTypes="AAAAA">
                                          <p:cBhvr>
                                            <p:cTn id="54" dur="2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0.00046 L -0.00157 0.2352 L -0.01077 0.23312 L -0.00781 0.42785 L -0.16928 0.42993 " pathEditMode="relative" ptsTypes="AAAAA">
                                          <p:cBhvr>
                                            <p:cTn id="56" dur="2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7.5E-6 -4.79186E-6 L -7.5E-6 0.23774 L 0.04774 0.23774 L 0.04913 0.32378 L 0.29375 0.32586 " pathEditMode="relative" ptsTypes="AAAAA">
                                          <p:cBhvr>
                                            <p:cTn id="58" dur="2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645" grpId="0"/>
          <p:bldP spid="112646" grpId="0"/>
          <p:bldP spid="112648" grpId="0"/>
          <p:bldP spid="3" grpId="0"/>
          <p:bldP spid="84" grpId="0"/>
          <p:bldP spid="85" grpId="0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12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94265E-6 L -0.00296 0.22733 L 0.04687 0.22942 L 0.04045 0.32794 L 0.29184 0.31961 " pathEditMode="relative" rAng="0" ptsTypes="AAAAA">
                                          <p:cBhvr>
                                            <p:cTn id="22" dur="2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444" y="1639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 nodeType="clickPar">
                          <p:stCondLst>
                            <p:cond delay="indefinite"/>
                          </p:stCondLst>
                          <p:childTnLst>
                            <p:par>
                              <p:cTn id="2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12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1.12858E-6 L -0.00157 0.23358 L -0.03542 0.23358 L -0.0323 0.33395 L -0.26771 0.3321 " pathEditMode="relative" ptsTypes="AAAAA">
                                          <p:cBhvr>
                                            <p:cTn id="36" dur="2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0.00232 L -5.55556E-7 0.24144 L -0.01406 0.24144 L -0.00903 0.43594 L -0.18194 0.43362 " pathEditMode="relative" rAng="0" ptsTypes="AAAAA">
                                          <p:cBhvr>
                                            <p:cTn id="38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97" y="219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 nodeType="clickPar">
                          <p:stCondLst>
                            <p:cond delay="indefinite"/>
                          </p:stCondLst>
                          <p:childTnLst>
                            <p:par>
                              <p:cTn id="40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12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0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79186E-6 L -0.00156 0.22965 L -0.03542 0.2315 L -0.03247 0.3321 L -0.2724 0.33002 " pathEditMode="relative" ptsTypes="AAAAA">
                                          <p:cBhvr>
                                            <p:cTn id="5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46 L -0.00208 0.24145 L 0.02101 0.2352 L 0.02552 0.42785 L 0.19635 0.42577 " pathEditMode="relative" ptsTypes="AAAAA">
                                          <p:cBhvr>
                                            <p:cTn id="54" dur="2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0.00046 L -0.00157 0.2352 L -0.01077 0.23312 L -0.00781 0.42785 L -0.16928 0.42993 " pathEditMode="relative" ptsTypes="AAAAA">
                                          <p:cBhvr>
                                            <p:cTn id="56" dur="2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7.5E-6 -4.79186E-6 L -7.5E-6 0.23774 L 0.04774 0.23774 L 0.04913 0.32378 L 0.29375 0.32586 " pathEditMode="relative" ptsTypes="AAAAA">
                                          <p:cBhvr>
                                            <p:cTn id="58" dur="2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645" grpId="0"/>
          <p:bldP spid="112646" grpId="0"/>
          <p:bldP spid="112648" grpId="0"/>
          <p:bldP spid="3" grpId="0"/>
          <p:bldP spid="84" grpId="0"/>
          <p:bldP spid="85" grpId="0"/>
          <p:bldP spid="2" grpId="0" animBg="1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174915" y="-7143"/>
            <a:ext cx="1842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17658" y="1348214"/>
            <a:ext cx="6156684" cy="467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pt-BR" sz="135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GPON (Gigabit Passive </a:t>
            </a:r>
            <a:r>
              <a:rPr lang="pt-BR" sz="3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Optical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Network)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Definido na norma ITU-T G984.1 a G984.5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Taxa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2.5Gbps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Taxa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1.25Gbps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Distancia “máxima” entre OLT e ONU de 60Km*</a:t>
            </a:r>
          </a:p>
          <a:p>
            <a:pPr lvl="1"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b="1" dirty="0">
              <a:solidFill>
                <a:srgbClr val="FF0000"/>
              </a:solidFill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7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174914" y="-271585"/>
            <a:ext cx="1842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graphicFrame>
        <p:nvGraphicFramePr>
          <p:cNvPr id="8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710061"/>
              </p:ext>
            </p:extLst>
          </p:nvPr>
        </p:nvGraphicFramePr>
        <p:xfrm>
          <a:off x="2351584" y="2852936"/>
          <a:ext cx="7488832" cy="304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4" name="Imagem de Bitmap" r:id="rId4" imgW="6534000" imgH="2657520" progId="Paint.Picture">
                  <p:embed/>
                </p:oleObj>
              </mc:Choice>
              <mc:Fallback>
                <p:oleObj name="Imagem de Bitmap" r:id="rId4" imgW="6534000" imgH="265752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2852936"/>
                        <a:ext cx="7488832" cy="30461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/>
          <p:cNvSpPr/>
          <p:nvPr/>
        </p:nvSpPr>
        <p:spPr>
          <a:xfrm>
            <a:off x="2135562" y="1124744"/>
            <a:ext cx="7920879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1490nm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Informações transmitidas em Broadcast 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Criptografadas em AES (opcional)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8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174914" y="-243408"/>
            <a:ext cx="1842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969232" y="1208917"/>
            <a:ext cx="8253536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Upstream</a:t>
            </a:r>
            <a:r>
              <a:rPr lang="pt-BR" sz="3200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1310nm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Acesso através de TDMA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OLT responsável por alocar o meio (DBA)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8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168312"/>
              </p:ext>
            </p:extLst>
          </p:nvPr>
        </p:nvGraphicFramePr>
        <p:xfrm>
          <a:off x="2727407" y="2787705"/>
          <a:ext cx="6737189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3" name="Imagem de Bitmap" r:id="rId4" imgW="6019920" imgH="2638440" progId="Paint.Picture">
                  <p:embed/>
                </p:oleObj>
              </mc:Choice>
              <mc:Fallback>
                <p:oleObj name="Imagem de Bitmap" r:id="rId4" imgW="6019920" imgH="263844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407" y="2787705"/>
                        <a:ext cx="6737189" cy="29523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4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044"/>
          <p:cNvSpPr txBox="1">
            <a:spLocks noChangeArrowheads="1"/>
          </p:cNvSpPr>
          <p:nvPr/>
        </p:nvSpPr>
        <p:spPr bwMode="auto">
          <a:xfrm>
            <a:off x="1524000" y="1330338"/>
            <a:ext cx="914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 SIGLA TDMA VEM DO INGLÊS TIME DIVISION MULTIPLE ACCESS , QUE QUER DIZER "ACESSO MÚLTIPLO POR DIVISÃO DE TEMPO".	O TDMA É UM SISTEMA </a:t>
            </a: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QUE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FUNCIONA DIVIDINDO UM CANAL DE FREQUÊNCIA EM INTERVALOS DE TEMPO DISTINTOS CONHECIDOS COMO TIME SLOTS.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3374998"/>
            <a:ext cx="8208912" cy="322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025481" y="41389"/>
            <a:ext cx="6141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ARQUITETURA </a:t>
            </a:r>
            <a:r>
              <a:rPr lang="pt-BR" sz="9600" spc="-225" dirty="0">
                <a:solidFill>
                  <a:srgbClr val="037336"/>
                </a:solidFill>
                <a:latin typeface="Tw Cen MT Condensed" pitchFamily="34" charset="0"/>
              </a:rPr>
              <a:t>TDMA</a:t>
            </a:r>
          </a:p>
        </p:txBody>
      </p:sp>
    </p:spTree>
    <p:extLst>
      <p:ext uri="{BB962C8B-B14F-4D97-AF65-F5344CB8AC3E}">
        <p14:creationId xmlns:p14="http://schemas.microsoft.com/office/powerpoint/2010/main" val="3811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4217" y="387940"/>
            <a:ext cx="111256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750" dirty="0">
                <a:solidFill>
                  <a:srgbClr val="037336"/>
                </a:solidFill>
                <a:latin typeface="Tw Cen MT Condensed" pitchFamily="34" charset="0"/>
              </a:rPr>
              <a:t>DYNAMIC   BANDWIDTH  ALLOCATION</a:t>
            </a:r>
            <a:endParaRPr lang="pt-BR" sz="88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6" name="Text Box 1044"/>
          <p:cNvSpPr txBox="1">
            <a:spLocks noChangeArrowheads="1"/>
          </p:cNvSpPr>
          <p:nvPr/>
        </p:nvSpPr>
        <p:spPr bwMode="auto">
          <a:xfrm>
            <a:off x="2360585" y="2165349"/>
            <a:ext cx="747083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DBA, OU DYNAMIC BANDWIDTH ALLOCATION, É UMA TECNICA QUE CONSISTE EM ALOCAR A LARGURA DE BANDA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UPSTREAM DE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itchFamily="34" charset="0"/>
                <a:ea typeface="MS PGothic" pitchFamily="34" charset="-128"/>
              </a:rPr>
              <a:t>ACORDO COM A DEMANDA DOS UTILIZADORES. </a:t>
            </a:r>
          </a:p>
        </p:txBody>
      </p:sp>
    </p:spTree>
    <p:extLst>
      <p:ext uri="{BB962C8B-B14F-4D97-AF65-F5344CB8AC3E}">
        <p14:creationId xmlns:p14="http://schemas.microsoft.com/office/powerpoint/2010/main" val="1239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7015" y="332657"/>
            <a:ext cx="7751026" cy="5336405"/>
            <a:chOff x="1560503" y="1141802"/>
            <a:chExt cx="6019245" cy="4195266"/>
          </a:xfrm>
        </p:grpSpPr>
        <p:sp>
          <p:nvSpPr>
            <p:cNvPr id="4" name="Retângulo 3"/>
            <p:cNvSpPr/>
            <p:nvPr/>
          </p:nvSpPr>
          <p:spPr>
            <a:xfrm>
              <a:off x="1560503" y="1141802"/>
              <a:ext cx="2322258" cy="3402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6" y="3159600"/>
              <a:ext cx="918102" cy="208910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2721632" y="1357350"/>
              <a:ext cx="864096" cy="1026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350" dirty="0"/>
                <a:t>EQUIP. VIDEO RF 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809291" y="3380803"/>
              <a:ext cx="474537" cy="39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50" dirty="0"/>
                <a:t>GPON</a:t>
              </a:r>
            </a:p>
            <a:p>
              <a:pPr algn="ctr"/>
              <a:r>
                <a:rPr lang="pt-BR" sz="1350" dirty="0"/>
                <a:t>OLT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2921267" y="3032013"/>
              <a:ext cx="540060" cy="509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WDM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637514" y="1240836"/>
              <a:ext cx="671223" cy="39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50" dirty="0"/>
                <a:t>CENTRAL </a:t>
              </a:r>
            </a:p>
            <a:p>
              <a:pPr algn="ctr"/>
              <a:r>
                <a:rPr lang="pt-BR" sz="1350" dirty="0"/>
                <a:t>OFFICE</a:t>
              </a:r>
            </a:p>
          </p:txBody>
        </p:sp>
        <p:cxnSp>
          <p:nvCxnSpPr>
            <p:cNvPr id="11" name="Conector reto 10"/>
            <p:cNvCxnSpPr>
              <a:stCxn id="5" idx="3"/>
            </p:cNvCxnSpPr>
            <p:nvPr/>
          </p:nvCxnSpPr>
          <p:spPr>
            <a:xfrm>
              <a:off x="2505610" y="3264055"/>
              <a:ext cx="4156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3153680" y="2383465"/>
              <a:ext cx="0" cy="6485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1765112" y="4760204"/>
              <a:ext cx="56706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/>
            <p:nvPr/>
          </p:nvCxnSpPr>
          <p:spPr>
            <a:xfrm>
              <a:off x="1765112" y="5030234"/>
              <a:ext cx="567063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 flipH="1">
              <a:off x="1765112" y="5246258"/>
              <a:ext cx="562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2505608" y="4632773"/>
              <a:ext cx="999864" cy="21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</a:rPr>
                <a:t>1550nm RF Vídeo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505609" y="4903279"/>
              <a:ext cx="1195654" cy="21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1490nm </a:t>
              </a:r>
              <a:r>
                <a:rPr lang="pt-B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Downstream</a:t>
              </a:r>
              <a:endParaRPr lang="pt-BR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2505611" y="5119303"/>
              <a:ext cx="1049857" cy="21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1310nm </a:t>
              </a:r>
              <a:r>
                <a:rPr lang="pt-BR" sz="1200" dirty="0" err="1"/>
                <a:t>Upstream</a:t>
              </a:r>
              <a:endParaRPr lang="pt-BR" sz="1200" dirty="0"/>
            </a:p>
          </p:txBody>
        </p:sp>
        <p:cxnSp>
          <p:nvCxnSpPr>
            <p:cNvPr id="28" name="Conector de seta reta 27"/>
            <p:cNvCxnSpPr/>
            <p:nvPr/>
          </p:nvCxnSpPr>
          <p:spPr>
            <a:xfrm>
              <a:off x="3345008" y="2437946"/>
              <a:ext cx="0" cy="5400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>
              <a:off x="2478608" y="2924000"/>
              <a:ext cx="412291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flipH="1">
              <a:off x="2478605" y="3140024"/>
              <a:ext cx="4081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riângulo retângulo 38"/>
            <p:cNvSpPr/>
            <p:nvPr/>
          </p:nvSpPr>
          <p:spPr>
            <a:xfrm rot="2647132">
              <a:off x="4742187" y="2847822"/>
              <a:ext cx="847765" cy="832471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  <p:cxnSp>
          <p:nvCxnSpPr>
            <p:cNvPr id="40" name="Conector reto 39"/>
            <p:cNvCxnSpPr/>
            <p:nvPr/>
          </p:nvCxnSpPr>
          <p:spPr>
            <a:xfrm flipV="1">
              <a:off x="3465719" y="3264058"/>
              <a:ext cx="1106282" cy="7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ixaDeTexto 43"/>
            <p:cNvSpPr txBox="1"/>
            <p:nvPr/>
          </p:nvSpPr>
          <p:spPr>
            <a:xfrm>
              <a:off x="4572001" y="3118957"/>
              <a:ext cx="539668" cy="23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 err="1">
                  <a:solidFill>
                    <a:schemeClr val="bg1"/>
                  </a:solidFill>
                </a:rPr>
                <a:t>Splitter</a:t>
              </a:r>
              <a:endParaRPr lang="pt-BR" sz="135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/>
            <p:nvPr/>
          </p:nvCxnSpPr>
          <p:spPr>
            <a:xfrm>
              <a:off x="3707906" y="2840943"/>
              <a:ext cx="56706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>
              <a:off x="3707906" y="3002961"/>
              <a:ext cx="567063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H="1">
              <a:off x="3707906" y="3164979"/>
              <a:ext cx="562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585" y="1625093"/>
              <a:ext cx="548776" cy="490628"/>
            </a:xfrm>
            <a:prstGeom prst="rect">
              <a:avLst/>
            </a:prstGeom>
          </p:spPr>
        </p:pic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277" y="2115721"/>
              <a:ext cx="435309" cy="123338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645" y="2791429"/>
              <a:ext cx="548776" cy="490628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337" y="3282056"/>
              <a:ext cx="435309" cy="123338"/>
            </a:xfrm>
            <a:prstGeom prst="rect">
              <a:avLst/>
            </a:prstGeom>
          </p:spPr>
        </p:pic>
        <p:pic>
          <p:nvPicPr>
            <p:cNvPr id="53" name="Imagem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972" y="3962452"/>
              <a:ext cx="548776" cy="490628"/>
            </a:xfrm>
            <a:prstGeom prst="rect">
              <a:avLst/>
            </a:prstGeom>
          </p:spPr>
        </p:pic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664" y="4453080"/>
              <a:ext cx="435309" cy="123338"/>
            </a:xfrm>
            <a:prstGeom prst="rect">
              <a:avLst/>
            </a:prstGeom>
          </p:spPr>
        </p:pic>
        <p:cxnSp>
          <p:nvCxnSpPr>
            <p:cNvPr id="56" name="Conector reto 55"/>
            <p:cNvCxnSpPr>
              <a:endCxn id="54" idx="1"/>
            </p:cNvCxnSpPr>
            <p:nvPr/>
          </p:nvCxnSpPr>
          <p:spPr>
            <a:xfrm>
              <a:off x="5218334" y="3699033"/>
              <a:ext cx="1377331" cy="815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5203893" y="3282060"/>
              <a:ext cx="1117382" cy="18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>
              <a:endCxn id="50" idx="1"/>
            </p:cNvCxnSpPr>
            <p:nvPr/>
          </p:nvCxnSpPr>
          <p:spPr>
            <a:xfrm flipV="1">
              <a:off x="5181730" y="2177391"/>
              <a:ext cx="1139547" cy="637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upo 64"/>
            <p:cNvGrpSpPr/>
            <p:nvPr/>
          </p:nvGrpSpPr>
          <p:grpSpPr>
            <a:xfrm rot="19669187">
              <a:off x="5352037" y="2117530"/>
              <a:ext cx="567063" cy="324036"/>
              <a:chOff x="5292080" y="1484784"/>
              <a:chExt cx="756084" cy="432048"/>
            </a:xfrm>
          </p:grpSpPr>
          <p:cxnSp>
            <p:nvCxnSpPr>
              <p:cNvPr id="62" name="Conector de seta reta 61"/>
              <p:cNvCxnSpPr/>
              <p:nvPr/>
            </p:nvCxnSpPr>
            <p:spPr>
              <a:xfrm>
                <a:off x="5292080" y="1484784"/>
                <a:ext cx="75608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de seta reta 62"/>
              <p:cNvCxnSpPr/>
              <p:nvPr/>
            </p:nvCxnSpPr>
            <p:spPr>
              <a:xfrm>
                <a:off x="5292080" y="1700808"/>
                <a:ext cx="756084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/>
              <p:cNvCxnSpPr/>
              <p:nvPr/>
            </p:nvCxnSpPr>
            <p:spPr>
              <a:xfrm flipH="1">
                <a:off x="5292080" y="1916832"/>
                <a:ext cx="75052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Conector de seta reta 69"/>
            <p:cNvCxnSpPr/>
            <p:nvPr/>
          </p:nvCxnSpPr>
          <p:spPr>
            <a:xfrm>
              <a:off x="5468432" y="2840943"/>
              <a:ext cx="56706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>
              <a:off x="5468432" y="3002961"/>
              <a:ext cx="567063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468432" y="3164979"/>
              <a:ext cx="562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upo 72"/>
            <p:cNvGrpSpPr/>
            <p:nvPr/>
          </p:nvGrpSpPr>
          <p:grpSpPr>
            <a:xfrm rot="1883785">
              <a:off x="5705782" y="3658868"/>
              <a:ext cx="567063" cy="324036"/>
              <a:chOff x="5292080" y="1484784"/>
              <a:chExt cx="756084" cy="432048"/>
            </a:xfrm>
          </p:grpSpPr>
          <p:cxnSp>
            <p:nvCxnSpPr>
              <p:cNvPr id="74" name="Conector de seta reta 73"/>
              <p:cNvCxnSpPr/>
              <p:nvPr/>
            </p:nvCxnSpPr>
            <p:spPr>
              <a:xfrm>
                <a:off x="5292080" y="1484784"/>
                <a:ext cx="75608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de seta reta 74"/>
              <p:cNvCxnSpPr/>
              <p:nvPr/>
            </p:nvCxnSpPr>
            <p:spPr>
              <a:xfrm>
                <a:off x="5292080" y="1700808"/>
                <a:ext cx="756084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de seta reta 75"/>
              <p:cNvCxnSpPr/>
              <p:nvPr/>
            </p:nvCxnSpPr>
            <p:spPr>
              <a:xfrm flipH="1">
                <a:off x="5292080" y="1916832"/>
                <a:ext cx="75052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CaixaDeTexto 76"/>
            <p:cNvSpPr txBox="1"/>
            <p:nvPr/>
          </p:nvSpPr>
          <p:spPr>
            <a:xfrm>
              <a:off x="6310799" y="2237144"/>
              <a:ext cx="386153" cy="23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ONT</a:t>
              </a:r>
            </a:p>
          </p:txBody>
        </p:sp>
        <p:sp>
          <p:nvSpPr>
            <p:cNvPr id="78" name="CaixaDeTexto 77"/>
            <p:cNvSpPr txBox="1"/>
            <p:nvPr/>
          </p:nvSpPr>
          <p:spPr>
            <a:xfrm>
              <a:off x="6406465" y="3409105"/>
              <a:ext cx="386153" cy="23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ONT</a:t>
              </a:r>
            </a:p>
          </p:txBody>
        </p:sp>
        <p:sp>
          <p:nvSpPr>
            <p:cNvPr id="79" name="CaixaDeTexto 78"/>
            <p:cNvSpPr txBox="1"/>
            <p:nvPr/>
          </p:nvSpPr>
          <p:spPr>
            <a:xfrm>
              <a:off x="6536348" y="4570438"/>
              <a:ext cx="386153" cy="23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ONT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1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67000" y="857250"/>
            <a:ext cx="6858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3" name="Grupo 2"/>
          <p:cNvGrpSpPr/>
          <p:nvPr/>
        </p:nvGrpSpPr>
        <p:grpSpPr>
          <a:xfrm>
            <a:off x="1814618" y="1320437"/>
            <a:ext cx="3744416" cy="4400004"/>
            <a:chOff x="179512" y="1600746"/>
            <a:chExt cx="3239691" cy="3700462"/>
          </a:xfrm>
        </p:grpSpPr>
        <p:sp>
          <p:nvSpPr>
            <p:cNvPr id="4" name="Rectangle 96"/>
            <p:cNvSpPr>
              <a:spLocks noChangeArrowheads="1"/>
            </p:cNvSpPr>
            <p:nvPr/>
          </p:nvSpPr>
          <p:spPr bwMode="auto">
            <a:xfrm>
              <a:off x="448596" y="1600746"/>
              <a:ext cx="1026319" cy="318730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>
                  <a:ea typeface="SimSun" pitchFamily="2" charset="-122"/>
                  <a:cs typeface="Times New Roman" pitchFamily="18" charset="0"/>
                </a:rPr>
                <a:t>IFpon</a:t>
              </a:r>
            </a:p>
          </p:txBody>
        </p:sp>
        <p:sp>
          <p:nvSpPr>
            <p:cNvPr id="5" name="Rectangle 97"/>
            <p:cNvSpPr>
              <a:spLocks noChangeArrowheads="1"/>
            </p:cNvSpPr>
            <p:nvPr/>
          </p:nvSpPr>
          <p:spPr bwMode="auto">
            <a:xfrm>
              <a:off x="1151062" y="1736477"/>
              <a:ext cx="323850" cy="119776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O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N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U</a:t>
              </a:r>
            </a:p>
          </p:txBody>
        </p:sp>
        <p:sp>
          <p:nvSpPr>
            <p:cNvPr id="6" name="Rectangle 98"/>
            <p:cNvSpPr>
              <a:spLocks noChangeArrowheads="1"/>
            </p:cNvSpPr>
            <p:nvPr/>
          </p:nvSpPr>
          <p:spPr bwMode="auto">
            <a:xfrm>
              <a:off x="1151062" y="3044972"/>
              <a:ext cx="323850" cy="65722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O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N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 dirty="0">
                  <a:ea typeface="SimSun" pitchFamily="2" charset="-122"/>
                  <a:cs typeface="Times New Roman" pitchFamily="18" charset="0"/>
                </a:rPr>
                <a:t>U</a:t>
              </a:r>
            </a:p>
          </p:txBody>
        </p:sp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1151062" y="3812924"/>
              <a:ext cx="323850" cy="8227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>
                  <a:ea typeface="SimSun" pitchFamily="2" charset="-122"/>
                  <a:cs typeface="Times New Roman" pitchFamily="18" charset="0"/>
                </a:rPr>
                <a:t>O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>
                  <a:ea typeface="SimSun" pitchFamily="2" charset="-122"/>
                  <a:cs typeface="Times New Roman" pitchFamily="18" charset="0"/>
                </a:rPr>
                <a:t>N</a:t>
              </a:r>
            </a:p>
            <a:p>
              <a:pPr algn="ctr" eaLnBrk="0" hangingPunct="0">
                <a:spcBef>
                  <a:spcPct val="20000"/>
                </a:spcBef>
              </a:pPr>
              <a:r>
                <a:rPr lang="en-US" altLang="zh-CN" sz="1200">
                  <a:ea typeface="SimSun" pitchFamily="2" charset="-122"/>
                  <a:cs typeface="Times New Roman" pitchFamily="18" charset="0"/>
                </a:rPr>
                <a:t>U</a:t>
              </a:r>
            </a:p>
          </p:txBody>
        </p:sp>
        <p:sp>
          <p:nvSpPr>
            <p:cNvPr id="8" name="Rectangle 100"/>
            <p:cNvSpPr>
              <a:spLocks noChangeArrowheads="1"/>
            </p:cNvSpPr>
            <p:nvPr/>
          </p:nvSpPr>
          <p:spPr bwMode="auto">
            <a:xfrm>
              <a:off x="1474914" y="3867696"/>
              <a:ext cx="432197" cy="658415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T-CONT</a:t>
              </a:r>
            </a:p>
          </p:txBody>
        </p:sp>
        <p:sp>
          <p:nvSpPr>
            <p:cNvPr id="9" name="Rectangle 101"/>
            <p:cNvSpPr>
              <a:spLocks noChangeArrowheads="1"/>
            </p:cNvSpPr>
            <p:nvPr/>
          </p:nvSpPr>
          <p:spPr bwMode="auto">
            <a:xfrm>
              <a:off x="1907112" y="3922464"/>
              <a:ext cx="675085" cy="49291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pt-BR" altLang="zh-CN" sz="900" dirty="0">
                  <a:ea typeface="SimSun" pitchFamily="2" charset="-122"/>
                  <a:cs typeface="Times New Roman" pitchFamily="18" charset="0"/>
                </a:rPr>
                <a:t>GEMPORT</a:t>
              </a:r>
              <a:endParaRPr lang="en-US" altLang="zh-CN" sz="900" dirty="0">
                <a:ea typeface="SimSun" pitchFamily="2" charset="-122"/>
                <a:cs typeface="Times New Roman" pitchFamily="18" charset="0"/>
              </a:endParaRPr>
            </a:p>
          </p:txBody>
        </p:sp>
        <p:sp>
          <p:nvSpPr>
            <p:cNvPr id="10" name="Rectangle 102"/>
            <p:cNvSpPr>
              <a:spLocks noChangeArrowheads="1"/>
            </p:cNvSpPr>
            <p:nvPr/>
          </p:nvSpPr>
          <p:spPr bwMode="auto">
            <a:xfrm>
              <a:off x="1474914" y="3099741"/>
              <a:ext cx="432197" cy="54887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T-CONT</a:t>
              </a:r>
            </a:p>
          </p:txBody>
        </p:sp>
        <p:sp>
          <p:nvSpPr>
            <p:cNvPr id="11" name="Rectangle 105"/>
            <p:cNvSpPr>
              <a:spLocks noChangeArrowheads="1"/>
            </p:cNvSpPr>
            <p:nvPr/>
          </p:nvSpPr>
          <p:spPr bwMode="auto">
            <a:xfrm>
              <a:off x="1474914" y="1790054"/>
              <a:ext cx="432197" cy="648891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T-CONT</a:t>
              </a:r>
            </a:p>
          </p:txBody>
        </p:sp>
        <p:sp>
          <p:nvSpPr>
            <p:cNvPr id="12" name="Rectangle 106"/>
            <p:cNvSpPr>
              <a:spLocks noChangeArrowheads="1"/>
            </p:cNvSpPr>
            <p:nvPr/>
          </p:nvSpPr>
          <p:spPr bwMode="auto">
            <a:xfrm>
              <a:off x="1474914" y="2485379"/>
              <a:ext cx="432197" cy="439341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T-CONT</a:t>
              </a: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907112" y="2512764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14" name="AutoShape 112"/>
            <p:cNvSpPr>
              <a:spLocks noChangeArrowheads="1"/>
            </p:cNvSpPr>
            <p:nvPr/>
          </p:nvSpPr>
          <p:spPr bwMode="auto">
            <a:xfrm>
              <a:off x="179512" y="4915442"/>
              <a:ext cx="917972" cy="384572"/>
            </a:xfrm>
            <a:prstGeom prst="wedgeRectCallout">
              <a:avLst>
                <a:gd name="adj1" fmla="val 55838"/>
                <a:gd name="adj2" fmla="val -156810"/>
              </a:avLst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ONU-ID </a:t>
              </a:r>
              <a:r>
                <a:rPr lang="en-US" altLang="zh-CN" sz="900" dirty="0" err="1">
                  <a:ea typeface="SimSun" pitchFamily="2" charset="-122"/>
                  <a:cs typeface="Times New Roman" pitchFamily="18" charset="0"/>
                </a:rPr>
                <a:t>identifica</a:t>
              </a: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 ONUs</a:t>
              </a:r>
            </a:p>
          </p:txBody>
        </p:sp>
        <p:sp>
          <p:nvSpPr>
            <p:cNvPr id="15" name="AutoShape 113"/>
            <p:cNvSpPr>
              <a:spLocks noChangeArrowheads="1"/>
            </p:cNvSpPr>
            <p:nvPr/>
          </p:nvSpPr>
          <p:spPr bwMode="auto">
            <a:xfrm>
              <a:off x="1312989" y="4909490"/>
              <a:ext cx="1079897" cy="384572"/>
            </a:xfrm>
            <a:prstGeom prst="wedgeRectCallout">
              <a:avLst>
                <a:gd name="adj1" fmla="val -22324"/>
                <a:gd name="adj2" fmla="val -145667"/>
              </a:avLst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Alloc-IDs identificam T-CONTs</a:t>
              </a:r>
              <a:endParaRPr lang="en-US" altLang="zh-CN" sz="1200">
                <a:ea typeface="SimSun" pitchFamily="2" charset="-122"/>
                <a:cs typeface="Times New Roman" pitchFamily="18" charset="0"/>
              </a:endParaRPr>
            </a:p>
          </p:txBody>
        </p:sp>
        <p:sp>
          <p:nvSpPr>
            <p:cNvPr id="16" name="AutoShape 114"/>
            <p:cNvSpPr>
              <a:spLocks noChangeArrowheads="1"/>
            </p:cNvSpPr>
            <p:nvPr/>
          </p:nvSpPr>
          <p:spPr bwMode="auto">
            <a:xfrm>
              <a:off x="2501231" y="4808289"/>
              <a:ext cx="917972" cy="492919"/>
            </a:xfrm>
            <a:prstGeom prst="wedgeRectCallout">
              <a:avLst>
                <a:gd name="adj1" fmla="val -88134"/>
                <a:gd name="adj2" fmla="val -125361"/>
              </a:avLst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Port-ID identifica GEM ports</a:t>
              </a:r>
            </a:p>
          </p:txBody>
        </p:sp>
        <p:sp>
          <p:nvSpPr>
            <p:cNvPr id="17" name="Rectangle 116"/>
            <p:cNvSpPr>
              <a:spLocks noChangeArrowheads="1"/>
            </p:cNvSpPr>
            <p:nvPr/>
          </p:nvSpPr>
          <p:spPr bwMode="auto">
            <a:xfrm>
              <a:off x="1907112" y="2242492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18" name="Rectangle 117"/>
            <p:cNvSpPr>
              <a:spLocks noChangeArrowheads="1"/>
            </p:cNvSpPr>
            <p:nvPr/>
          </p:nvSpPr>
          <p:spPr bwMode="auto">
            <a:xfrm>
              <a:off x="1907112" y="2026989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1907112" y="1817439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20" name="Rectangle 119"/>
            <p:cNvSpPr>
              <a:spLocks noChangeArrowheads="1"/>
            </p:cNvSpPr>
            <p:nvPr/>
          </p:nvSpPr>
          <p:spPr bwMode="auto">
            <a:xfrm>
              <a:off x="1907112" y="2728267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21" name="Rectangle 120"/>
            <p:cNvSpPr>
              <a:spLocks noChangeArrowheads="1"/>
            </p:cNvSpPr>
            <p:nvPr/>
          </p:nvSpPr>
          <p:spPr bwMode="auto">
            <a:xfrm>
              <a:off x="1907112" y="2492523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22" name="Rectangle 121"/>
            <p:cNvSpPr>
              <a:spLocks noChangeArrowheads="1"/>
            </p:cNvSpPr>
            <p:nvPr/>
          </p:nvSpPr>
          <p:spPr bwMode="auto">
            <a:xfrm>
              <a:off x="1907112" y="3187848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  <p:sp>
          <p:nvSpPr>
            <p:cNvPr id="23" name="Rectangle 122"/>
            <p:cNvSpPr>
              <a:spLocks noChangeArrowheads="1"/>
            </p:cNvSpPr>
            <p:nvPr/>
          </p:nvSpPr>
          <p:spPr bwMode="auto">
            <a:xfrm>
              <a:off x="1907112" y="3410496"/>
              <a:ext cx="675085" cy="169069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900" dirty="0">
                  <a:ea typeface="SimSun" pitchFamily="2" charset="-122"/>
                  <a:cs typeface="Times New Roman" pitchFamily="18" charset="0"/>
                </a:rPr>
                <a:t>GEMPORT</a:t>
              </a: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1926138" y="-215778"/>
            <a:ext cx="267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248458" y="363155"/>
            <a:ext cx="5407889" cy="6883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GEMPort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: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unidade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mínima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para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transporte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dos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serviços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.</a:t>
            </a:r>
            <a:endParaRPr lang="pt-BR" sz="2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T-CONT (Transmission Container): é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uma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espécie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de buffer que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transporta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serviços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upstream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.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Através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do T-CONT se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realiza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a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alocação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dinâmica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banda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upstream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, de forma a se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otimizar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a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utilização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da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linha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. 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IF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pon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: interface GPON.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Baseado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no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esquema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mapeamento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, o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tráfego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de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serviço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é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transportado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sobre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diferentes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GEMports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e T-CONTs. O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mapeamento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entre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GEMport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e T-CONT é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flexível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. Um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GEMport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pode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ser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associado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a um T-CONT,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ou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múltiplos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GEMports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podem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ser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associados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a um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mesmo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T-CONT.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A interface GPON de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uma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ONU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contém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um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ou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CN" sz="2200" dirty="0" err="1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múltiplos</a:t>
            </a:r>
            <a:r>
              <a:rPr lang="en-US" altLang="zh-CN" sz="2200" dirty="0">
                <a:latin typeface="Tw Cen MT Condensed" panose="020B0604020202020204" charset="0"/>
                <a:ea typeface="SimSun" pitchFamily="2" charset="-122"/>
                <a:cs typeface="Times New Roman" pitchFamily="18" charset="0"/>
              </a:rPr>
              <a:t> T-CONTs.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en-US" altLang="zh-CN" sz="2400" dirty="0">
              <a:latin typeface="Tw Cen MT Condensed" panose="020B0604020202020204" charset="0"/>
              <a:ea typeface="SimSun" pitchFamily="2" charset="-122"/>
              <a:cs typeface="Times New Roman" pitchFamily="18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kumimoji="1" lang="en-US" altLang="zh-CN" b="1" dirty="0">
              <a:solidFill>
                <a:schemeClr val="accent2"/>
              </a:solidFill>
              <a:latin typeface="Tw Cen MT Condensed" panose="020B0604020202020204" charset="0"/>
              <a:ea typeface="SimSun" pitchFamily="2" charset="-122"/>
              <a:cs typeface="Times New Roman" pitchFamily="18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90755" y="-243408"/>
            <a:ext cx="441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225" dirty="0">
                <a:solidFill>
                  <a:srgbClr val="037336"/>
                </a:solidFill>
                <a:latin typeface="Tw Cen MT Condensed" pitchFamily="34" charset="0"/>
              </a:rPr>
              <a:t>ITU-T G 984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01805"/>
              </p:ext>
            </p:extLst>
          </p:nvPr>
        </p:nvGraphicFramePr>
        <p:xfrm>
          <a:off x="1847528" y="1340768"/>
          <a:ext cx="8712968" cy="456831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856862"/>
                <a:gridCol w="4713574"/>
                <a:gridCol w="2142532"/>
              </a:tblGrid>
              <a:tr h="80649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G 984.1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Características Gerais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03/08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G 984.2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Camada Meio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Físico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pt-BR" sz="2200" b="1" dirty="0" err="1" smtClean="0">
                          <a:solidFill>
                            <a:schemeClr val="tx1"/>
                          </a:solidFill>
                        </a:rPr>
                        <a:t>Physical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Media </a:t>
                      </a:r>
                      <a:r>
                        <a:rPr lang="pt-BR" sz="2200" b="1" baseline="0" dirty="0" err="1" smtClean="0">
                          <a:solidFill>
                            <a:schemeClr val="tx1"/>
                          </a:solidFill>
                        </a:rPr>
                        <a:t>Dependent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03/03</a:t>
                      </a:r>
                    </a:p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Amd.1 e Amd.2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G 984.3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Camada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de Convergência de Transmissão (</a:t>
                      </a:r>
                      <a:r>
                        <a:rPr lang="pt-BR" sz="2200" b="1" dirty="0" err="1" smtClean="0">
                          <a:solidFill>
                            <a:schemeClr val="tx1"/>
                          </a:solidFill>
                        </a:rPr>
                        <a:t>Transmission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200" b="1" dirty="0" err="1" smtClean="0">
                          <a:solidFill>
                            <a:schemeClr val="tx1"/>
                          </a:solidFill>
                        </a:rPr>
                        <a:t>Convergence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02/08</a:t>
                      </a:r>
                    </a:p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Amd.1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G 984.4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Gestão e Controle de Interfaces 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ONT 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(ONT Management </a:t>
                      </a:r>
                      <a:r>
                        <a:rPr lang="pt-BR" sz="2200" b="1" baseline="0" dirty="0" err="1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Interface OMCI)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02/08</a:t>
                      </a:r>
                    </a:p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Amd.1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e Amd.2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984.5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Extensão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da Tecnologia</a:t>
                      </a:r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 GPON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03/08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2" b="100000" l="492" r="983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" y="0"/>
            <a:ext cx="1368152" cy="15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tângulo 61"/>
          <p:cNvSpPr/>
          <p:nvPr/>
        </p:nvSpPr>
        <p:spPr>
          <a:xfrm rot="5400000" flipV="1">
            <a:off x="2530549" y="4074205"/>
            <a:ext cx="328467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 rot="5400000" flipV="1">
            <a:off x="9105045" y="4019427"/>
            <a:ext cx="432180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101" name="Retângulo 100"/>
          <p:cNvSpPr/>
          <p:nvPr/>
        </p:nvSpPr>
        <p:spPr>
          <a:xfrm rot="5400000" flipV="1">
            <a:off x="8408930" y="3967570"/>
            <a:ext cx="328467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94" y="4361561"/>
            <a:ext cx="2379430" cy="1122298"/>
          </a:xfrm>
          <a:prstGeom prst="rect">
            <a:avLst/>
          </a:prstGeom>
        </p:spPr>
      </p:pic>
      <p:sp>
        <p:nvSpPr>
          <p:cNvPr id="22" name="Título 3"/>
          <p:cNvSpPr txBox="1">
            <a:spLocks/>
          </p:cNvSpPr>
          <p:nvPr/>
        </p:nvSpPr>
        <p:spPr>
          <a:xfrm>
            <a:off x="2177904" y="1172730"/>
            <a:ext cx="8046189" cy="6987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" dirty="0">
                <a:solidFill>
                  <a:schemeClr val="bg2">
                    <a:lumMod val="25000"/>
                  </a:schemeClr>
                </a:solidFill>
              </a:rPr>
              <a:t>Switches 5 portas </a:t>
            </a:r>
            <a:r>
              <a:rPr lang="pt-BR" sz="3000" b="1" dirty="0">
                <a:solidFill>
                  <a:srgbClr val="009900"/>
                </a:solidFill>
              </a:rPr>
              <a:t>SG 500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pt-BR" sz="30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3000" b="1" dirty="0">
                <a:solidFill>
                  <a:srgbClr val="009900"/>
                </a:solidFill>
              </a:rPr>
              <a:t>SF 500</a:t>
            </a:r>
          </a:p>
        </p:txBody>
      </p:sp>
      <p:sp>
        <p:nvSpPr>
          <p:cNvPr id="23" name="Título 3"/>
          <p:cNvSpPr txBox="1">
            <a:spLocks/>
          </p:cNvSpPr>
          <p:nvPr/>
        </p:nvSpPr>
        <p:spPr>
          <a:xfrm>
            <a:off x="1769419" y="2147690"/>
            <a:ext cx="3877121" cy="463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Pequenas aplicações</a:t>
            </a:r>
          </a:p>
        </p:txBody>
      </p:sp>
      <p:sp>
        <p:nvSpPr>
          <p:cNvPr id="24" name="Título 3"/>
          <p:cNvSpPr txBox="1">
            <a:spLocks/>
          </p:cNvSpPr>
          <p:nvPr/>
        </p:nvSpPr>
        <p:spPr>
          <a:xfrm>
            <a:off x="2010143" y="2567896"/>
            <a:ext cx="870432" cy="3290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CFTV IP</a:t>
            </a:r>
          </a:p>
        </p:txBody>
      </p:sp>
      <p:sp>
        <p:nvSpPr>
          <p:cNvPr id="31" name="Retângulo 30"/>
          <p:cNvSpPr/>
          <p:nvPr/>
        </p:nvSpPr>
        <p:spPr>
          <a:xfrm rot="5400000" flipV="1">
            <a:off x="3453390" y="4582522"/>
            <a:ext cx="1345842" cy="35031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680858" y="4221293"/>
            <a:ext cx="830410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 rot="5400000" flipV="1">
            <a:off x="3306234" y="4020382"/>
            <a:ext cx="17838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 flipV="1">
            <a:off x="1419894" y="3726132"/>
            <a:ext cx="156408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53" name="Título 3"/>
          <p:cNvSpPr txBox="1">
            <a:spLocks/>
          </p:cNvSpPr>
          <p:nvPr/>
        </p:nvSpPr>
        <p:spPr>
          <a:xfrm>
            <a:off x="2775694" y="5510129"/>
            <a:ext cx="2379430" cy="2490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 500</a:t>
            </a:r>
          </a:p>
        </p:txBody>
      </p:sp>
      <p:sp>
        <p:nvSpPr>
          <p:cNvPr id="54" name="Título 3"/>
          <p:cNvSpPr txBox="1">
            <a:spLocks/>
          </p:cNvSpPr>
          <p:nvPr/>
        </p:nvSpPr>
        <p:spPr>
          <a:xfrm>
            <a:off x="6927071" y="5510128"/>
            <a:ext cx="2411209" cy="2490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SF 500</a:t>
            </a:r>
          </a:p>
        </p:txBody>
      </p:sp>
      <p:sp>
        <p:nvSpPr>
          <p:cNvPr id="66" name="Retângulo 65"/>
          <p:cNvSpPr/>
          <p:nvPr/>
        </p:nvSpPr>
        <p:spPr>
          <a:xfrm rot="5400000" flipV="1">
            <a:off x="4658617" y="4074205"/>
            <a:ext cx="328467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74" name="Título 3"/>
          <p:cNvSpPr txBox="1">
            <a:spLocks/>
          </p:cNvSpPr>
          <p:nvPr/>
        </p:nvSpPr>
        <p:spPr>
          <a:xfrm>
            <a:off x="6153497" y="2168395"/>
            <a:ext cx="3877121" cy="463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Escritórios home office</a:t>
            </a:r>
            <a:endParaRPr lang="pt-B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3079803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44" name="Elipse 43"/>
          <p:cNvSpPr/>
          <p:nvPr/>
        </p:nvSpPr>
        <p:spPr>
          <a:xfrm>
            <a:off x="3785973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61" name="Elipse 60"/>
          <p:cNvSpPr/>
          <p:nvPr/>
        </p:nvSpPr>
        <p:spPr>
          <a:xfrm>
            <a:off x="4512514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42" name="Elipse 41"/>
          <p:cNvSpPr/>
          <p:nvPr/>
        </p:nvSpPr>
        <p:spPr>
          <a:xfrm>
            <a:off x="2366842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49" y="3506205"/>
            <a:ext cx="541922" cy="298599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60" y="3455431"/>
            <a:ext cx="382751" cy="382751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93" y="2872348"/>
            <a:ext cx="1482993" cy="326259"/>
          </a:xfrm>
          <a:prstGeom prst="rect">
            <a:avLst/>
          </a:prstGeom>
        </p:spPr>
      </p:pic>
      <p:sp>
        <p:nvSpPr>
          <p:cNvPr id="64" name="Elipse 63"/>
          <p:cNvSpPr/>
          <p:nvPr/>
        </p:nvSpPr>
        <p:spPr>
          <a:xfrm>
            <a:off x="7445283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72" name="Elipse 71"/>
          <p:cNvSpPr/>
          <p:nvPr/>
        </p:nvSpPr>
        <p:spPr>
          <a:xfrm>
            <a:off x="6675279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26" y="3156187"/>
            <a:ext cx="1185189" cy="888891"/>
          </a:xfrm>
          <a:prstGeom prst="rect">
            <a:avLst/>
          </a:prstGeom>
        </p:spPr>
      </p:pic>
      <p:sp>
        <p:nvSpPr>
          <p:cNvPr id="70" name="Elipse 69"/>
          <p:cNvSpPr/>
          <p:nvPr/>
        </p:nvSpPr>
        <p:spPr>
          <a:xfrm>
            <a:off x="8998047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67" name="Elipse 66"/>
          <p:cNvSpPr/>
          <p:nvPr/>
        </p:nvSpPr>
        <p:spPr>
          <a:xfrm>
            <a:off x="8256496" y="3307562"/>
            <a:ext cx="646774" cy="64677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58" y="3383027"/>
            <a:ext cx="661599" cy="492891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79" y="3506205"/>
            <a:ext cx="541922" cy="298599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0" y="3455431"/>
            <a:ext cx="382751" cy="382751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0" y="3389467"/>
            <a:ext cx="661599" cy="492891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52" y="3163117"/>
            <a:ext cx="1185189" cy="888891"/>
          </a:xfrm>
          <a:prstGeom prst="rect">
            <a:avLst/>
          </a:prstGeom>
        </p:spPr>
      </p:pic>
      <p:sp>
        <p:nvSpPr>
          <p:cNvPr id="81" name="Retângulo 80"/>
          <p:cNvSpPr/>
          <p:nvPr/>
        </p:nvSpPr>
        <p:spPr>
          <a:xfrm rot="5400000" flipV="1">
            <a:off x="2983064" y="4729980"/>
            <a:ext cx="1051662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2183207" y="4491031"/>
            <a:ext cx="106827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 rot="5400000" flipV="1">
            <a:off x="2843378" y="4864850"/>
            <a:ext cx="781926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3378282" y="4114660"/>
            <a:ext cx="456102" cy="35205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 rot="5400000" flipV="1">
            <a:off x="3253322" y="4677121"/>
            <a:ext cx="1157382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4383350" y="4221293"/>
            <a:ext cx="456645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>
              <a:solidFill>
                <a:srgbClr val="D09E00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 rot="5400000" flipV="1">
            <a:off x="3846909" y="4729981"/>
            <a:ext cx="1051662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>
              <a:solidFill>
                <a:srgbClr val="D09E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69" y="4383633"/>
            <a:ext cx="2411210" cy="1056914"/>
          </a:xfrm>
          <a:prstGeom prst="rect">
            <a:avLst/>
          </a:prstGeom>
        </p:spPr>
      </p:pic>
      <p:sp>
        <p:nvSpPr>
          <p:cNvPr id="96" name="Retângulo 95"/>
          <p:cNvSpPr/>
          <p:nvPr/>
        </p:nvSpPr>
        <p:spPr>
          <a:xfrm rot="5400000" flipV="1">
            <a:off x="6900090" y="4020382"/>
            <a:ext cx="17838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97" name="Retângulo 96"/>
          <p:cNvSpPr/>
          <p:nvPr/>
        </p:nvSpPr>
        <p:spPr>
          <a:xfrm>
            <a:off x="6972138" y="4114660"/>
            <a:ext cx="456102" cy="35205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98" name="Retângulo 97"/>
          <p:cNvSpPr/>
          <p:nvPr/>
        </p:nvSpPr>
        <p:spPr>
          <a:xfrm rot="5400000" flipV="1">
            <a:off x="6911906" y="4612393"/>
            <a:ext cx="1027926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100" name="Retângulo 99"/>
          <p:cNvSpPr/>
          <p:nvPr/>
        </p:nvSpPr>
        <p:spPr>
          <a:xfrm rot="5400000" flipV="1">
            <a:off x="7177781" y="4528773"/>
            <a:ext cx="119516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102" name="Retângulo 101"/>
          <p:cNvSpPr/>
          <p:nvPr/>
        </p:nvSpPr>
        <p:spPr>
          <a:xfrm>
            <a:off x="8100471" y="4114658"/>
            <a:ext cx="455547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103" name="Retângulo 102"/>
          <p:cNvSpPr/>
          <p:nvPr/>
        </p:nvSpPr>
        <p:spPr>
          <a:xfrm rot="5400000" flipV="1">
            <a:off x="7600223" y="4614573"/>
            <a:ext cx="1020765" cy="37096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105" name="Retângulo 104"/>
          <p:cNvSpPr/>
          <p:nvPr/>
        </p:nvSpPr>
        <p:spPr>
          <a:xfrm>
            <a:off x="8496123" y="4252662"/>
            <a:ext cx="842156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106" name="Retângulo 105"/>
          <p:cNvSpPr/>
          <p:nvPr/>
        </p:nvSpPr>
        <p:spPr>
          <a:xfrm rot="5400000" flipV="1">
            <a:off x="8060896" y="4682398"/>
            <a:ext cx="887921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51" name="Retângulo 50"/>
          <p:cNvSpPr/>
          <p:nvPr/>
        </p:nvSpPr>
        <p:spPr>
          <a:xfrm rot="5400000" flipV="1">
            <a:off x="8513203" y="4800122"/>
            <a:ext cx="652470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55" name="Retângulo 54"/>
          <p:cNvSpPr/>
          <p:nvPr/>
        </p:nvSpPr>
        <p:spPr>
          <a:xfrm>
            <a:off x="8836786" y="4491031"/>
            <a:ext cx="1361317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025"/>
          </a:p>
        </p:txBody>
      </p:sp>
      <p:sp>
        <p:nvSpPr>
          <p:cNvPr id="58" name="Retângulo 57"/>
          <p:cNvSpPr/>
          <p:nvPr/>
        </p:nvSpPr>
        <p:spPr>
          <a:xfrm rot="5400000" flipV="1">
            <a:off x="9398914" y="3726132"/>
            <a:ext cx="1564089" cy="3429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24" y="2366399"/>
            <a:ext cx="1174228" cy="6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37838" y="67395"/>
            <a:ext cx="2916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225" dirty="0">
                <a:solidFill>
                  <a:srgbClr val="037336"/>
                </a:solidFill>
                <a:latin typeface="Tw Cen MT Condensed" pitchFamily="34" charset="0"/>
              </a:rPr>
              <a:t>G 984.2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07668" y="1988841"/>
            <a:ext cx="5976664" cy="336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Recomendação voltada para a parte física;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Velocidades de transmissão;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Divisão máxima do sinal GPON (64);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Comprimentos de ondas utilizados;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Distancia máxima;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Sensibilidade mínima do receptor.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2" b="100000" l="492" r="983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38" y="67395"/>
            <a:ext cx="1368152" cy="15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4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37838" y="-67715"/>
            <a:ext cx="2916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225" dirty="0">
                <a:solidFill>
                  <a:srgbClr val="037336"/>
                </a:solidFill>
                <a:latin typeface="Tw Cen MT Condensed" pitchFamily="34" charset="0"/>
              </a:rPr>
              <a:t>G 984.3</a:t>
            </a:r>
          </a:p>
        </p:txBody>
      </p:sp>
      <p:sp>
        <p:nvSpPr>
          <p:cNvPr id="5" name="Retângulo 4"/>
          <p:cNvSpPr/>
          <p:nvPr/>
        </p:nvSpPr>
        <p:spPr>
          <a:xfrm>
            <a:off x="2569890" y="1501945"/>
            <a:ext cx="7052220" cy="4634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Multiplexação e transporte dos dados;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Manutenção camada física (PLOAM –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Physical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Layer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Operation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,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Administration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and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Maintenance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Alocação dinâmica de largura de banda (DBA);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Correção de erros (FEC –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Forward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Error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Correction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Encriptação dos dados (AES); 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Taxa mínima de erros.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4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lvl="1"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2" b="100000" l="492" r="983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7143"/>
            <a:ext cx="1296144" cy="144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174916" y="79900"/>
            <a:ext cx="18421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17658" y="1649560"/>
            <a:ext cx="6156684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pt-BR" sz="135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Recursos oferecidos na tecnologia GPON: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Discovery;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Ranging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(mecanismo de atraso);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Informações de controle (PLOAM)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Criptografia AES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Correção de erros (FEC)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6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lvl="1"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b="1" dirty="0">
              <a:solidFill>
                <a:srgbClr val="FF0000"/>
              </a:solidFill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07035" y="-372908"/>
            <a:ext cx="4377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Por que GPON?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379476" y="1093862"/>
            <a:ext cx="9433048" cy="571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Alta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escalabilidade;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Flexibilidade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na transferência UPSTREAM;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Menor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overhead;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Rede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 prova de “futuros”(future </a:t>
            </a:r>
            <a:r>
              <a:rPr lang="pt-BR" sz="3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proof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Maiores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larguras de banda;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Robustez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na entrega de serviços de dados, voz e vídeo;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Fácil integração com redes existentes;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Custo menor com manutenção;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 smtClean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Administração 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 forma centralizada. 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233424" y="-99247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EPON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17658" y="1754817"/>
            <a:ext cx="6156684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pt-BR" sz="135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EPON (Ethernet Passive </a:t>
            </a:r>
            <a:r>
              <a:rPr lang="pt-BR" sz="3200" b="1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Optical</a:t>
            </a:r>
            <a:r>
              <a:rPr lang="pt-BR" sz="3200" b="1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Network)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Definido pelo norma IEEE 802.3ah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Downstream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de1,25Gbps (1490nm) em broadcast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Upstream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 1,25Gbps (1310nm)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MPCP (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Multi-Point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Control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Protocol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lvl="1" eaLnBrk="0" hangingPunct="0">
              <a:spcAft>
                <a:spcPts val="450"/>
              </a:spcAft>
              <a:buClr>
                <a:srgbClr val="F5AA00"/>
              </a:buClr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600075" lvl="1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45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endParaRPr lang="pt-BR" sz="2100" b="1" dirty="0">
              <a:solidFill>
                <a:srgbClr val="FF0000"/>
              </a:solidFill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035181" y="-171400"/>
            <a:ext cx="412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EPON  x GPON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3330"/>
              </p:ext>
            </p:extLst>
          </p:nvPr>
        </p:nvGraphicFramePr>
        <p:xfrm>
          <a:off x="1775520" y="1268760"/>
          <a:ext cx="8640960" cy="43924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320"/>
                <a:gridCol w="2880320"/>
                <a:gridCol w="2880320"/>
              </a:tblGrid>
              <a:tr h="691317"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CARACTERÍSTICAS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EPON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GPON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691317"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Recomendação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IEE</a:t>
                      </a:r>
                      <a:r>
                        <a:rPr lang="pt-BR" sz="2800" baseline="0" dirty="0" smtClean="0"/>
                        <a:t>E </a:t>
                      </a:r>
                      <a:r>
                        <a:rPr lang="pt-BR" sz="2800" dirty="0" smtClean="0"/>
                        <a:t>802.3ah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ITU-T G984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627053"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Protocolo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Ethernet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Ethernet,</a:t>
                      </a:r>
                      <a:r>
                        <a:rPr lang="pt-BR" sz="2800" baseline="0" dirty="0" smtClean="0"/>
                        <a:t> TDMA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627053"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Taxa</a:t>
                      </a:r>
                      <a:r>
                        <a:rPr lang="pt-BR" sz="2800" baseline="0" dirty="0" smtClean="0"/>
                        <a:t> de bits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1,25Gbps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2,5Gbps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1128696"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Taxa</a:t>
                      </a:r>
                      <a:r>
                        <a:rPr lang="pt-BR" sz="2800" baseline="0" dirty="0" smtClean="0"/>
                        <a:t> de divisão (</a:t>
                      </a:r>
                      <a:r>
                        <a:rPr lang="pt-BR" sz="2800" baseline="0" dirty="0" err="1" smtClean="0"/>
                        <a:t>split-ratio</a:t>
                      </a:r>
                      <a:r>
                        <a:rPr lang="pt-BR" sz="2800" baseline="0" dirty="0" smtClean="0"/>
                        <a:t>)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+mn-lt"/>
                        </a:rPr>
                        <a:t>32,</a:t>
                      </a:r>
                      <a:r>
                        <a:rPr lang="pt-BR" sz="2800" baseline="0" dirty="0" smtClean="0">
                          <a:latin typeface="+mn-lt"/>
                        </a:rPr>
                        <a:t> 64 ou 128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32 ou 64</a:t>
                      </a:r>
                      <a:endParaRPr lang="pt-BR" sz="2800" dirty="0">
                        <a:latin typeface="Tw Cen MT Condensed" panose="020B0604020202020204" charset="0"/>
                      </a:endParaRPr>
                    </a:p>
                  </a:txBody>
                  <a:tcPr marL="68580" marR="68580" marT="34290" marB="34290"/>
                </a:tc>
              </a:tr>
              <a:tr h="627053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+mn-lt"/>
                        </a:rPr>
                        <a:t>Encriptação</a:t>
                      </a:r>
                      <a:endParaRPr lang="pt-BR" sz="2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+mn-lt"/>
                        </a:rPr>
                        <a:t>AES (</a:t>
                      </a:r>
                      <a:r>
                        <a:rPr lang="pt-BR" sz="2800" dirty="0" err="1" smtClean="0">
                          <a:latin typeface="+mn-lt"/>
                        </a:rPr>
                        <a:t>downs</a:t>
                      </a:r>
                      <a:r>
                        <a:rPr lang="pt-BR" sz="2800" dirty="0" smtClean="0">
                          <a:latin typeface="+mn-lt"/>
                        </a:rPr>
                        <a:t>,</a:t>
                      </a:r>
                      <a:r>
                        <a:rPr lang="pt-BR" sz="2800" baseline="0" dirty="0" smtClean="0">
                          <a:latin typeface="+mn-lt"/>
                        </a:rPr>
                        <a:t> </a:t>
                      </a:r>
                      <a:r>
                        <a:rPr lang="pt-BR" sz="2800" baseline="0" dirty="0" err="1" smtClean="0">
                          <a:latin typeface="+mn-lt"/>
                        </a:rPr>
                        <a:t>upst</a:t>
                      </a:r>
                      <a:r>
                        <a:rPr lang="pt-BR" sz="2800" baseline="0" dirty="0" smtClean="0">
                          <a:latin typeface="+mn-lt"/>
                        </a:rPr>
                        <a:t>)</a:t>
                      </a:r>
                      <a:endParaRPr lang="pt-BR" sz="2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+mn-lt"/>
                        </a:rPr>
                        <a:t>AES (</a:t>
                      </a:r>
                      <a:r>
                        <a:rPr lang="pt-BR" sz="2800" dirty="0" err="1" smtClean="0">
                          <a:latin typeface="+mn-lt"/>
                        </a:rPr>
                        <a:t>downstream</a:t>
                      </a:r>
                      <a:r>
                        <a:rPr lang="pt-BR" sz="2800" dirty="0" smtClean="0">
                          <a:latin typeface="+mn-lt"/>
                        </a:rPr>
                        <a:t>)</a:t>
                      </a:r>
                      <a:endParaRPr lang="pt-BR" sz="2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07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520184" y="-99247"/>
            <a:ext cx="3151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EXERCÍCIO 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631505" y="1268761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Como é chamado o processo de equalização de atrasos previsto no protocolo GPON?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31505" y="263691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Qual o tipo de criptografia previsto pelo protocolo GPON no tráfego sentido DOWNSTREAM?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31506" y="407707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Qual o comprimento de onda utilizado na transmissão no sentido UPSTREAM?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75520" y="2147666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Ranging</a:t>
            </a:r>
            <a:endParaRPr lang="pt-BR" sz="2400" dirty="0">
              <a:solidFill>
                <a:srgbClr val="FF0000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75520" y="3495492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AES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775521" y="498475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1310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nm</a:t>
            </a:r>
            <a:endParaRPr lang="pt-BR" sz="2400" dirty="0">
              <a:solidFill>
                <a:srgbClr val="FF0000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0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520184" y="-99247"/>
            <a:ext cx="3151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pc="-750" dirty="0">
                <a:solidFill>
                  <a:srgbClr val="037336"/>
                </a:solidFill>
                <a:latin typeface="Tw Cen MT Condensed" pitchFamily="34" charset="0"/>
              </a:rPr>
              <a:t>EXERCÍCIO </a:t>
            </a:r>
            <a:endParaRPr lang="pt-BR" sz="9600" spc="-225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631505" y="1268761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“Protocolo responsável pelo monitoramento e controle das ONT’S”. De qual protocolo estamos falando?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31505" y="263691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Qual a distancia máxima prevista por protocolo entre OLT e ONU?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31506" y="4077073"/>
            <a:ext cx="90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 Semibold" panose="020B0702040204020203" pitchFamily="34" charset="0"/>
              </a:rPr>
              <a:t>Alocação de banda de forma dinâmica no sentido UPSTREAM. De qual recurso estamos falando?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75521" y="2147666"/>
            <a:ext cx="726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OMCI (ONT Management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and</a:t>
            </a:r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Control</a:t>
            </a:r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 Interface)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775520" y="349549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60Km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775521" y="4984755"/>
            <a:ext cx="587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R: DBA (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Dynamic</a:t>
            </a:r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 Bandwidth </a:t>
            </a:r>
            <a:r>
              <a:rPr lang="pt-BR" sz="2400" dirty="0" err="1">
                <a:solidFill>
                  <a:srgbClr val="FF0000"/>
                </a:solidFill>
                <a:latin typeface="Segoe UI Semibold" panose="020B0702040204020203" pitchFamily="34" charset="0"/>
              </a:rPr>
              <a:t>Allocation</a:t>
            </a:r>
            <a:r>
              <a:rPr lang="pt-BR" sz="2400" dirty="0">
                <a:solidFill>
                  <a:srgbClr val="FF0000"/>
                </a:solidFill>
                <a:latin typeface="Segoe UI Semibold" panose="020B07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465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221260" y="1993092"/>
            <a:ext cx="7749480" cy="1134126"/>
          </a:xfrm>
        </p:spPr>
        <p:txBody>
          <a:bodyPr>
            <a:noAutofit/>
          </a:bodyPr>
          <a:lstStyle/>
          <a:p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EQUIPAMENTOS PASSIVOS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643511" y="1333545"/>
            <a:ext cx="2406621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25" spc="225" dirty="0">
                <a:solidFill>
                  <a:schemeClr val="bg1">
                    <a:lumMod val="65000"/>
                  </a:schemeClr>
                </a:solidFill>
                <a:latin typeface="Tw Cen MT Condensed" pitchFamily="34" charset="0"/>
              </a:rPr>
              <a:t>MÓDULO 4</a:t>
            </a:r>
          </a:p>
        </p:txBody>
      </p:sp>
    </p:spTree>
    <p:extLst>
      <p:ext uri="{BB962C8B-B14F-4D97-AF65-F5344CB8AC3E}">
        <p14:creationId xmlns:p14="http://schemas.microsoft.com/office/powerpoint/2010/main" val="39078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4304801" y="44624"/>
            <a:ext cx="3582398" cy="1134126"/>
          </a:xfrm>
        </p:spPr>
        <p:txBody>
          <a:bodyPr>
            <a:noAutofit/>
          </a:bodyPr>
          <a:lstStyle/>
          <a:p>
            <a:pPr algn="l"/>
            <a:r>
              <a:rPr lang="pt-BR" sz="8625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Ópticos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b="25664"/>
          <a:stretch>
            <a:fillRect/>
          </a:stretch>
        </p:blipFill>
        <p:spPr bwMode="auto">
          <a:xfrm>
            <a:off x="1235460" y="1538790"/>
            <a:ext cx="9721080" cy="3983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23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xpertbeacon.com/sites/default/files/boost_savings_and_reduce_everyday_costs_by_making_small_changes_in_spen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0" y="764704"/>
            <a:ext cx="7734748" cy="51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3"/>
          <p:cNvSpPr txBox="1">
            <a:spLocks/>
          </p:cNvSpPr>
          <p:nvPr/>
        </p:nvSpPr>
        <p:spPr>
          <a:xfrm>
            <a:off x="7968209" y="1663992"/>
            <a:ext cx="2955471" cy="21525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b="1" dirty="0">
                <a:solidFill>
                  <a:srgbClr val="009900"/>
                </a:solidFill>
              </a:rPr>
              <a:t>Reduza 50% </a:t>
            </a:r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de custos em projetos de fibra óptica de longa distâncias</a:t>
            </a:r>
            <a:endParaRPr lang="pt-BR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653243" y="4045133"/>
            <a:ext cx="1447593" cy="1447593"/>
            <a:chOff x="2454013" y="2555026"/>
            <a:chExt cx="1930123" cy="1930123"/>
          </a:xfrm>
        </p:grpSpPr>
        <p:sp>
          <p:nvSpPr>
            <p:cNvPr id="10" name="Elipse 9"/>
            <p:cNvSpPr/>
            <p:nvPr/>
          </p:nvSpPr>
          <p:spPr>
            <a:xfrm>
              <a:off x="2454013" y="2555026"/>
              <a:ext cx="1930123" cy="1930123"/>
            </a:xfrm>
            <a:prstGeom prst="ellipse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25"/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7636" y="2744138"/>
              <a:ext cx="1442879" cy="1230245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7" y="4187415"/>
            <a:ext cx="2627784" cy="976660"/>
          </a:xfrm>
          <a:prstGeom prst="rect">
            <a:avLst/>
          </a:prstGeom>
        </p:spPr>
      </p:pic>
      <p:sp>
        <p:nvSpPr>
          <p:cNvPr id="9" name="Título 3"/>
          <p:cNvSpPr txBox="1">
            <a:spLocks/>
          </p:cNvSpPr>
          <p:nvPr/>
        </p:nvSpPr>
        <p:spPr>
          <a:xfrm>
            <a:off x="687982" y="964264"/>
            <a:ext cx="5624043" cy="1786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Conversores de mídia</a:t>
            </a:r>
          </a:p>
          <a:p>
            <a:pPr algn="ctr"/>
            <a:r>
              <a:rPr lang="pt-BR" sz="3600" b="1" dirty="0">
                <a:solidFill>
                  <a:srgbClr val="009900"/>
                </a:solidFill>
              </a:rPr>
              <a:t>WDM</a:t>
            </a:r>
          </a:p>
        </p:txBody>
      </p:sp>
    </p:spTree>
    <p:extLst>
      <p:ext uri="{BB962C8B-B14F-4D97-AF65-F5344CB8AC3E}">
        <p14:creationId xmlns:p14="http://schemas.microsoft.com/office/powerpoint/2010/main" val="14859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4024663" y="-81390"/>
            <a:ext cx="4142677" cy="1134126"/>
          </a:xfrm>
        </p:spPr>
        <p:txBody>
          <a:bodyPr>
            <a:noAutofit/>
          </a:bodyPr>
          <a:lstStyle/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Aéreos</a:t>
            </a: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78444"/>
              </p:ext>
            </p:extLst>
          </p:nvPr>
        </p:nvGraphicFramePr>
        <p:xfrm>
          <a:off x="2206892" y="1786244"/>
          <a:ext cx="8149771" cy="3932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796"/>
                <a:gridCol w="6741975"/>
              </a:tblGrid>
              <a:tr h="411021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CFOA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Cabo de Fibra Óptica de </a:t>
                      </a:r>
                      <a:r>
                        <a:rPr lang="pt-BR" sz="2200" dirty="0" err="1" smtClean="0"/>
                        <a:t>Acrilato</a:t>
                      </a:r>
                      <a:endParaRPr lang="pt-BR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36831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SM ou MM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 de Fibra – </a:t>
                      </a:r>
                      <a:r>
                        <a:rPr lang="pt-BR" sz="2200" dirty="0" err="1" smtClean="0"/>
                        <a:t>monomodo</a:t>
                      </a:r>
                      <a:r>
                        <a:rPr lang="pt-BR" sz="2200" dirty="0" smtClean="0"/>
                        <a:t> ou multimodo 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50889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AS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</a:t>
                      </a:r>
                      <a:r>
                        <a:rPr lang="pt-BR" sz="2200" dirty="0" err="1" smtClean="0"/>
                        <a:t>Autosuportado</a:t>
                      </a:r>
                      <a:r>
                        <a:rPr lang="pt-BR" sz="2200" dirty="0" smtClean="0"/>
                        <a:t> onde </a:t>
                      </a:r>
                      <a:r>
                        <a:rPr lang="pt-BR" sz="22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pt-BR" sz="2200" dirty="0" smtClean="0"/>
                        <a:t> indica o vão máximo de instalação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36831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G ou S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Proteção contra umidade – </a:t>
                      </a:r>
                      <a:r>
                        <a:rPr lang="pt-BR" sz="2200" dirty="0" err="1" smtClean="0"/>
                        <a:t>geleado</a:t>
                      </a:r>
                      <a:r>
                        <a:rPr lang="pt-BR" sz="2200" dirty="0" smtClean="0"/>
                        <a:t> ou seco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22064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r>
                        <a:rPr lang="pt-BR" sz="2200" b="1" dirty="0" smtClean="0"/>
                        <a:t> FO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Numero de fibras ópticas onde Y indica a quantidade de fibras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66901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NR ou RC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- Tipo de capa – não </a:t>
                      </a:r>
                      <a:r>
                        <a:rPr lang="pt-BR" sz="2200" dirty="0" err="1" smtClean="0"/>
                        <a:t>retardante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ou retardando a chama </a:t>
                      </a:r>
                    </a:p>
                    <a:p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Retângulo de cantos arredondados 12"/>
          <p:cNvSpPr/>
          <p:nvPr/>
        </p:nvSpPr>
        <p:spPr>
          <a:xfrm>
            <a:off x="1559496" y="1283355"/>
            <a:ext cx="4536504" cy="57757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CaixaDeTexto 5"/>
          <p:cNvSpPr txBox="1"/>
          <p:nvPr/>
        </p:nvSpPr>
        <p:spPr>
          <a:xfrm rot="10800000" flipV="1">
            <a:off x="1716892" y="1052736"/>
            <a:ext cx="453650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350" dirty="0"/>
          </a:p>
          <a:p>
            <a:r>
              <a:rPr lang="pt-BR" sz="3600" b="1" dirty="0">
                <a:latin typeface="Tw Cen MT Condensed" panose="020B0604020202020204" charset="0"/>
              </a:rPr>
              <a:t>CFOA-SM-AS-</a:t>
            </a:r>
            <a:r>
              <a:rPr lang="pt-BR" sz="3600" b="1" dirty="0">
                <a:solidFill>
                  <a:srgbClr val="FF0000"/>
                </a:solidFill>
                <a:latin typeface="Tw Cen MT Condensed" panose="020B0604020202020204" charset="0"/>
              </a:rPr>
              <a:t>X</a:t>
            </a:r>
            <a:r>
              <a:rPr lang="pt-BR" sz="3600" b="1" dirty="0">
                <a:latin typeface="Tw Cen MT Condensed" panose="020B0604020202020204" charset="0"/>
              </a:rPr>
              <a:t>-G-</a:t>
            </a:r>
            <a:r>
              <a:rPr lang="pt-BR" sz="3600" b="1" dirty="0">
                <a:solidFill>
                  <a:srgbClr val="FF0000"/>
                </a:solidFill>
                <a:latin typeface="Tw Cen MT Condensed" panose="020B0604020202020204" charset="0"/>
              </a:rPr>
              <a:t>Y</a:t>
            </a:r>
            <a:r>
              <a:rPr lang="pt-BR" sz="3600" b="1" dirty="0">
                <a:latin typeface="Tw Cen MT Condensed" panose="020B0604020202020204" charset="0"/>
              </a:rPr>
              <a:t> FO-NR</a:t>
            </a:r>
          </a:p>
          <a:p>
            <a:endParaRPr lang="pt-BR" sz="1350" dirty="0"/>
          </a:p>
          <a:p>
            <a:endParaRPr lang="pt-BR" sz="1350" dirty="0"/>
          </a:p>
        </p:txBody>
      </p:sp>
      <p:sp>
        <p:nvSpPr>
          <p:cNvPr id="5" name="Retângulo 4"/>
          <p:cNvSpPr/>
          <p:nvPr/>
        </p:nvSpPr>
        <p:spPr>
          <a:xfrm>
            <a:off x="1772310" y="6432099"/>
            <a:ext cx="472514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dirty="0">
                <a:hlinkClick r:id="rId3"/>
              </a:rPr>
              <a:t>https://www.youtube.com/watch?v=6H32KmjMFtU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17590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458330" y="0"/>
            <a:ext cx="9275340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Subterrâneo uso em duto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55822"/>
              </p:ext>
            </p:extLst>
          </p:nvPr>
        </p:nvGraphicFramePr>
        <p:xfrm>
          <a:off x="2077550" y="1860928"/>
          <a:ext cx="8036901" cy="3993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296"/>
                <a:gridCol w="6648605"/>
              </a:tblGrid>
              <a:tr h="368427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CFOA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Cabo de Fibra Óptica de </a:t>
                      </a:r>
                      <a:r>
                        <a:rPr lang="pt-BR" sz="2200" dirty="0" err="1" smtClean="0"/>
                        <a:t>Acrilato</a:t>
                      </a:r>
                      <a:endParaRPr lang="pt-BR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74292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SM ou MM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 de Fibra – </a:t>
                      </a:r>
                      <a:r>
                        <a:rPr lang="pt-BR" sz="2200" dirty="0" err="1" smtClean="0"/>
                        <a:t>monomodo</a:t>
                      </a:r>
                      <a:r>
                        <a:rPr lang="pt-BR" sz="2200" dirty="0" smtClean="0"/>
                        <a:t> ou multimodo 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22636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DD ou DDR</a:t>
                      </a:r>
                      <a:r>
                        <a:rPr lang="pt-BR" sz="2200" b="1" baseline="0" dirty="0" smtClean="0"/>
                        <a:t> ou DE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Uso</a:t>
                      </a:r>
                      <a:r>
                        <a:rPr lang="pt-BR" sz="2200" baseline="0" dirty="0" smtClean="0"/>
                        <a:t> em dutos, DDR proteção contra roedores, DE diretamente enterrado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49367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G ou S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Proteção contra umidade – </a:t>
                      </a:r>
                      <a:r>
                        <a:rPr lang="pt-BR" sz="2200" dirty="0" err="1" smtClean="0"/>
                        <a:t>geleado</a:t>
                      </a:r>
                      <a:r>
                        <a:rPr lang="pt-BR" sz="2200" dirty="0" smtClean="0"/>
                        <a:t> ou seco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74292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r>
                        <a:rPr lang="pt-BR" sz="2200" b="1" dirty="0" smtClean="0"/>
                        <a:t> FO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Numero de fibras ópticas onde </a:t>
                      </a:r>
                      <a:r>
                        <a:rPr lang="pt-BR" sz="2200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r>
                        <a:rPr lang="pt-BR" sz="2200" dirty="0" smtClean="0"/>
                        <a:t> indica a quantidade de fibras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74292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NR ou RC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- Tipo de capa – normal ou retardando a chama </a:t>
                      </a:r>
                    </a:p>
                    <a:p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tângulo de cantos arredondados 4"/>
          <p:cNvSpPr/>
          <p:nvPr/>
        </p:nvSpPr>
        <p:spPr>
          <a:xfrm>
            <a:off x="1847528" y="1355363"/>
            <a:ext cx="4420250" cy="57757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CaixaDeTexto 5"/>
          <p:cNvSpPr txBox="1"/>
          <p:nvPr/>
        </p:nvSpPr>
        <p:spPr>
          <a:xfrm rot="10800000" flipV="1">
            <a:off x="2004923" y="1124744"/>
            <a:ext cx="44202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350" dirty="0"/>
          </a:p>
          <a:p>
            <a:r>
              <a:rPr lang="pt-BR" sz="3600" b="1" dirty="0">
                <a:latin typeface="Tw Cen MT Condensed" panose="020B0604020202020204" charset="0"/>
              </a:rPr>
              <a:t>CFOA-SM-DD-G-</a:t>
            </a:r>
            <a:r>
              <a:rPr lang="pt-BR" sz="3600" b="1" dirty="0">
                <a:solidFill>
                  <a:srgbClr val="FF0000"/>
                </a:solidFill>
                <a:latin typeface="Tw Cen MT Condensed" panose="020B0604020202020204" charset="0"/>
              </a:rPr>
              <a:t>Y</a:t>
            </a:r>
            <a:r>
              <a:rPr lang="pt-BR" sz="3600" b="1" dirty="0">
                <a:latin typeface="Tw Cen MT Condensed" panose="020B0604020202020204" charset="0"/>
              </a:rPr>
              <a:t> FO-NR</a:t>
            </a:r>
          </a:p>
          <a:p>
            <a:endParaRPr lang="pt-BR" sz="1350" dirty="0"/>
          </a:p>
          <a:p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34119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511292" y="0"/>
            <a:ext cx="7169419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Atendimento Cliente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72" y="2060848"/>
            <a:ext cx="8909456" cy="29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511292" y="0"/>
            <a:ext cx="7169419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Atendimento Cliente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17775"/>
              </p:ext>
            </p:extLst>
          </p:nvPr>
        </p:nvGraphicFramePr>
        <p:xfrm>
          <a:off x="2135560" y="2060848"/>
          <a:ext cx="7878268" cy="3762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0894"/>
                <a:gridCol w="6517374"/>
              </a:tblGrid>
              <a:tr h="519483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DROP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Cabo para</a:t>
                      </a:r>
                      <a:r>
                        <a:rPr lang="pt-BR" sz="2200" baseline="0" dirty="0" smtClean="0"/>
                        <a:t> atendimento a clientes</a:t>
                      </a:r>
                      <a:endParaRPr lang="pt-BR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78493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F8-FTTH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Cabo</a:t>
                      </a:r>
                      <a:r>
                        <a:rPr lang="pt-BR" sz="2200" baseline="0" dirty="0" smtClean="0"/>
                        <a:t> com mensageiro para ancoragem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78493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SM-G652D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 de Fibra – </a:t>
                      </a:r>
                      <a:r>
                        <a:rPr lang="pt-BR" sz="2200" dirty="0" err="1" smtClean="0"/>
                        <a:t>monomodo</a:t>
                      </a:r>
                      <a:r>
                        <a:rPr lang="pt-BR" sz="2200" dirty="0" smtClean="0"/>
                        <a:t> ou multimodo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12605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pt-BR" sz="2200" b="1" dirty="0" smtClean="0"/>
                        <a:t> FO 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Numero de fibras ópticas onde </a:t>
                      </a:r>
                      <a:r>
                        <a:rPr lang="pt-BR" sz="22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pt-BR" sz="2200" dirty="0" smtClean="0"/>
                        <a:t> indica a quantidade de fibras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12605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COG</a:t>
                      </a:r>
                      <a:r>
                        <a:rPr lang="pt-BR" sz="2200" b="1" baseline="0" dirty="0" smtClean="0">
                          <a:solidFill>
                            <a:schemeClr val="tx1"/>
                          </a:solidFill>
                        </a:rPr>
                        <a:t> ou LSZH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</a:t>
                      </a:r>
                      <a:r>
                        <a:rPr lang="pt-BR" sz="2200" baseline="0" dirty="0" smtClean="0"/>
                        <a:t> de capa – </a:t>
                      </a:r>
                      <a:r>
                        <a:rPr lang="pt-BR" sz="2200" baseline="0" dirty="0" err="1" smtClean="0"/>
                        <a:t>retardante</a:t>
                      </a:r>
                      <a:r>
                        <a:rPr lang="pt-BR" sz="2200" baseline="0" dirty="0" smtClean="0"/>
                        <a:t> a chama ou </a:t>
                      </a:r>
                      <a:r>
                        <a:rPr lang="pt-BR" sz="2200" baseline="0" dirty="0" err="1" smtClean="0"/>
                        <a:t>retardante</a:t>
                      </a:r>
                      <a:r>
                        <a:rPr lang="pt-BR" sz="2200" baseline="0" dirty="0" smtClean="0"/>
                        <a:t> a chama com baixa emissão de fumaça 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tângulo de cantos arredondados 4"/>
          <p:cNvSpPr/>
          <p:nvPr/>
        </p:nvSpPr>
        <p:spPr>
          <a:xfrm>
            <a:off x="1556584" y="1532500"/>
            <a:ext cx="6157367" cy="57757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CaixaDeTexto 5"/>
          <p:cNvSpPr txBox="1"/>
          <p:nvPr/>
        </p:nvSpPr>
        <p:spPr>
          <a:xfrm rot="10800000" flipV="1">
            <a:off x="1713977" y="1301881"/>
            <a:ext cx="637733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350" dirty="0"/>
          </a:p>
          <a:p>
            <a:r>
              <a:rPr lang="pt-BR" sz="3600" b="1" dirty="0">
                <a:latin typeface="Tw Cen MT Condensed" panose="020B0604020202020204" charset="0"/>
              </a:rPr>
              <a:t>DROP-F8-FTTH-SM-G652D-</a:t>
            </a:r>
            <a:r>
              <a:rPr lang="pt-BR" sz="3600" b="1" dirty="0">
                <a:solidFill>
                  <a:srgbClr val="FF0000"/>
                </a:solidFill>
                <a:latin typeface="Tw Cen MT Condensed" panose="020B0604020202020204" charset="0"/>
              </a:rPr>
              <a:t>X </a:t>
            </a:r>
            <a:r>
              <a:rPr lang="pt-BR" sz="3600" b="1" dirty="0">
                <a:latin typeface="Tw Cen MT Condensed" panose="020B0604020202020204" charset="0"/>
              </a:rPr>
              <a:t>FO-COG</a:t>
            </a:r>
            <a:endParaRPr lang="pt-BR" sz="3600" b="1" dirty="0">
              <a:solidFill>
                <a:srgbClr val="FF0000"/>
              </a:solidFill>
              <a:latin typeface="Tw Cen MT Condensed" panose="020B0604020202020204" charset="0"/>
            </a:endParaRPr>
          </a:p>
          <a:p>
            <a:endParaRPr lang="pt-BR" sz="1350" dirty="0"/>
          </a:p>
          <a:p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341880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547296" y="-27384"/>
            <a:ext cx="7097411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Cabos Atendimento Cliente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1775521" y="1139340"/>
            <a:ext cx="6157367" cy="57757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CaixaDeTexto 5"/>
          <p:cNvSpPr txBox="1"/>
          <p:nvPr/>
        </p:nvSpPr>
        <p:spPr>
          <a:xfrm rot="10800000" flipV="1">
            <a:off x="1932914" y="908721"/>
            <a:ext cx="637733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350" dirty="0"/>
          </a:p>
          <a:p>
            <a:r>
              <a:rPr lang="pt-BR" sz="3600" b="1" dirty="0">
                <a:latin typeface="Tw Cen MT Condensed" panose="020B0604020202020204" charset="0"/>
              </a:rPr>
              <a:t>CFOA-BLI-A/B-CM-</a:t>
            </a:r>
            <a:r>
              <a:rPr lang="pt-BR" sz="3600" b="1" dirty="0">
                <a:solidFill>
                  <a:srgbClr val="FF0000"/>
                </a:solidFill>
                <a:latin typeface="Tw Cen MT Condensed" panose="020B0604020202020204" charset="0"/>
              </a:rPr>
              <a:t>X</a:t>
            </a:r>
            <a:r>
              <a:rPr lang="pt-BR" sz="3600" b="1" dirty="0">
                <a:latin typeface="Tw Cen MT Condensed" panose="020B0604020202020204" charset="0"/>
              </a:rPr>
              <a:t>-AR-LSZH</a:t>
            </a:r>
            <a:endParaRPr lang="pt-BR" sz="3600" b="1" dirty="0">
              <a:solidFill>
                <a:srgbClr val="FF0000"/>
              </a:solidFill>
              <a:latin typeface="Tw Cen MT Condensed" panose="020B0604020202020204" charset="0"/>
            </a:endParaRPr>
          </a:p>
          <a:p>
            <a:endParaRPr lang="pt-BR" sz="1350" dirty="0"/>
          </a:p>
          <a:p>
            <a:endParaRPr lang="pt-BR" sz="135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73991"/>
              </p:ext>
            </p:extLst>
          </p:nvPr>
        </p:nvGraphicFramePr>
        <p:xfrm>
          <a:off x="2135560" y="1734163"/>
          <a:ext cx="7704856" cy="4071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940"/>
                <a:gridCol w="6373916"/>
              </a:tblGrid>
              <a:tr h="482827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CFOA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Cabo de fibra óptica de </a:t>
                      </a:r>
                      <a:r>
                        <a:rPr lang="pt-BR" sz="2200" dirty="0" err="1" smtClean="0"/>
                        <a:t>acrilato</a:t>
                      </a:r>
                      <a:endParaRPr lang="pt-BR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48210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BLI-A/B ou</a:t>
                      </a:r>
                      <a:r>
                        <a:rPr lang="pt-BR" sz="2200" b="1" baseline="0" dirty="0" smtClean="0"/>
                        <a:t> SM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 de fibra</a:t>
                      </a:r>
                      <a:r>
                        <a:rPr lang="pt-BR" sz="2200" baseline="0" dirty="0" smtClean="0"/>
                        <a:t> – baixa sensibilidade a curvatura ou </a:t>
                      </a:r>
                      <a:r>
                        <a:rPr lang="pt-BR" sz="2200" baseline="0" dirty="0" err="1" smtClean="0"/>
                        <a:t>monomodo</a:t>
                      </a:r>
                      <a:r>
                        <a:rPr lang="pt-BR" sz="2200" baseline="0" dirty="0" smtClean="0"/>
                        <a:t> padrão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0618">
                <a:tc>
                  <a:txBody>
                    <a:bodyPr/>
                    <a:lstStyle/>
                    <a:p>
                      <a:r>
                        <a:rPr lang="pt-BR" sz="2200" b="1" dirty="0" smtClean="0"/>
                        <a:t>CM ou CD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Tipo de mensageiro – metálico</a:t>
                      </a:r>
                      <a:r>
                        <a:rPr lang="pt-BR" sz="2200" baseline="0" dirty="0" smtClean="0"/>
                        <a:t> ou dielétrico</a:t>
                      </a:r>
                      <a:r>
                        <a:rPr lang="pt-BR" sz="2200" dirty="0" smtClean="0"/>
                        <a:t> 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0618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pt-BR" sz="2200" b="1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Quantidade de fibras</a:t>
                      </a:r>
                      <a:r>
                        <a:rPr lang="pt-BR" sz="2200" baseline="0" dirty="0" smtClean="0"/>
                        <a:t> ópticas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0618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AR ou CO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- Atrito</a:t>
                      </a:r>
                      <a:r>
                        <a:rPr lang="pt-BR" sz="2200" baseline="0" dirty="0" smtClean="0"/>
                        <a:t> reduzido ou convencional </a:t>
                      </a:r>
                      <a:endParaRPr lang="pt-BR" sz="22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48210">
                <a:tc>
                  <a:txBody>
                    <a:bodyPr/>
                    <a:lstStyle/>
                    <a:p>
                      <a:r>
                        <a:rPr lang="pt-BR" sz="2200" b="1" dirty="0" smtClean="0">
                          <a:solidFill>
                            <a:schemeClr val="tx1"/>
                          </a:solidFill>
                        </a:rPr>
                        <a:t>LSZH ou COG</a:t>
                      </a:r>
                      <a:endParaRPr lang="pt-BR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- Tipo</a:t>
                      </a:r>
                      <a:r>
                        <a:rPr lang="pt-BR" sz="2200" baseline="0" dirty="0" smtClean="0"/>
                        <a:t> de capa – </a:t>
                      </a:r>
                      <a:r>
                        <a:rPr lang="pt-BR" sz="2200" baseline="0" dirty="0" err="1" smtClean="0"/>
                        <a:t>retardante</a:t>
                      </a:r>
                      <a:r>
                        <a:rPr lang="pt-BR" sz="2200" baseline="0" dirty="0" smtClean="0"/>
                        <a:t> a chama com baixa emissão de fumaça ou apenas </a:t>
                      </a:r>
                      <a:r>
                        <a:rPr lang="pt-BR" sz="2200" baseline="0" dirty="0" err="1" smtClean="0"/>
                        <a:t>retardante</a:t>
                      </a:r>
                      <a:r>
                        <a:rPr lang="pt-BR" sz="2200" baseline="0" dirty="0" smtClean="0"/>
                        <a:t> a chama</a:t>
                      </a:r>
                      <a:endParaRPr lang="pt-BR" sz="2200" dirty="0" smtClean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8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93" y="1484785"/>
            <a:ext cx="7477817" cy="425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3467708" y="116632"/>
            <a:ext cx="5256584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Conectores Ópticos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2063552" y="5954425"/>
            <a:ext cx="36990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dirty="0">
                <a:hlinkClick r:id="rId3"/>
              </a:rPr>
              <a:t>https://www.youtube.com/watch?v=cbWqestdqvs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21506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3546522" y="175942"/>
            <a:ext cx="5098956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Conectores Ópticos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4151785" y="1844824"/>
            <a:ext cx="4568029" cy="3450270"/>
            <a:chOff x="2627785" y="1916519"/>
            <a:chExt cx="4568029" cy="3450270"/>
          </a:xfrm>
        </p:grpSpPr>
        <p:grpSp>
          <p:nvGrpSpPr>
            <p:cNvPr id="4" name="Grupo 86"/>
            <p:cNvGrpSpPr>
              <a:grpSpLocks noChangeAspect="1"/>
            </p:cNvGrpSpPr>
            <p:nvPr/>
          </p:nvGrpSpPr>
          <p:grpSpPr>
            <a:xfrm flipH="1">
              <a:off x="2627785" y="2666789"/>
              <a:ext cx="738980" cy="2700000"/>
              <a:chOff x="1128644" y="3532370"/>
              <a:chExt cx="591187" cy="2160000"/>
            </a:xfrm>
          </p:grpSpPr>
          <p:sp>
            <p:nvSpPr>
              <p:cNvPr id="5" name="Retângulo 4"/>
              <p:cNvSpPr/>
              <p:nvPr/>
            </p:nvSpPr>
            <p:spPr>
              <a:xfrm flipV="1">
                <a:off x="1271344" y="3532370"/>
                <a:ext cx="305786" cy="28540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6" name="Retângulo 5"/>
              <p:cNvSpPr/>
              <p:nvPr/>
            </p:nvSpPr>
            <p:spPr>
              <a:xfrm flipV="1">
                <a:off x="1128644" y="3816282"/>
                <a:ext cx="591187" cy="642072"/>
              </a:xfrm>
              <a:prstGeom prst="rect">
                <a:avLst/>
              </a:prstGeom>
              <a:solidFill>
                <a:srgbClr val="00B0F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7" name="Retângulo de cantos arredondados 6"/>
              <p:cNvSpPr/>
              <p:nvPr/>
            </p:nvSpPr>
            <p:spPr>
              <a:xfrm flipV="1">
                <a:off x="1322309" y="3959579"/>
                <a:ext cx="203857" cy="366944"/>
              </a:xfrm>
              <a:prstGeom prst="roundRect">
                <a:avLst/>
              </a:prstGeom>
              <a:solidFill>
                <a:srgbClr val="6B859A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8" name="Fluxograma: Operação manual 7"/>
              <p:cNvSpPr/>
              <p:nvPr/>
            </p:nvSpPr>
            <p:spPr>
              <a:xfrm>
                <a:off x="1133861" y="4448838"/>
                <a:ext cx="576000" cy="1243532"/>
              </a:xfrm>
              <a:prstGeom prst="flowChartManualOperation">
                <a:avLst/>
              </a:prstGeom>
              <a:solidFill>
                <a:srgbClr val="00B0F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9" name="Grupo 100"/>
            <p:cNvGrpSpPr>
              <a:grpSpLocks noChangeAspect="1"/>
            </p:cNvGrpSpPr>
            <p:nvPr/>
          </p:nvGrpSpPr>
          <p:grpSpPr>
            <a:xfrm flipH="1">
              <a:off x="5764151" y="2647527"/>
              <a:ext cx="738985" cy="2700000"/>
              <a:chOff x="2522401" y="3513320"/>
              <a:chExt cx="591188" cy="2160000"/>
            </a:xfrm>
          </p:grpSpPr>
          <p:sp>
            <p:nvSpPr>
              <p:cNvPr id="10" name="Fluxograma: Entrada manual 9"/>
              <p:cNvSpPr/>
              <p:nvPr/>
            </p:nvSpPr>
            <p:spPr>
              <a:xfrm>
                <a:off x="2665101" y="3513320"/>
                <a:ext cx="305787" cy="285401"/>
              </a:xfrm>
              <a:prstGeom prst="flowChartManualInpu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1" name="Retângulo 10"/>
              <p:cNvSpPr/>
              <p:nvPr/>
            </p:nvSpPr>
            <p:spPr>
              <a:xfrm flipV="1">
                <a:off x="2522401" y="3797232"/>
                <a:ext cx="591188" cy="642072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2" name="Retângulo de cantos arredondados 11"/>
              <p:cNvSpPr/>
              <p:nvPr/>
            </p:nvSpPr>
            <p:spPr>
              <a:xfrm flipV="1">
                <a:off x="2716066" y="3940529"/>
                <a:ext cx="203858" cy="366944"/>
              </a:xfrm>
              <a:prstGeom prst="roundRect">
                <a:avLst/>
              </a:prstGeom>
              <a:solidFill>
                <a:srgbClr val="6B859A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3" name="Fluxograma: Operação manual 12"/>
              <p:cNvSpPr/>
              <p:nvPr/>
            </p:nvSpPr>
            <p:spPr>
              <a:xfrm>
                <a:off x="2527618" y="4429788"/>
                <a:ext cx="576000" cy="1243532"/>
              </a:xfrm>
              <a:prstGeom prst="flowChartManualOperation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pt-BR" sz="1350" kern="0">
                  <a:solidFill>
                    <a:sysClr val="window" lastClr="FFFFFF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cxnSp>
          <p:nvCxnSpPr>
            <p:cNvPr id="14" name="Conector reto 13"/>
            <p:cNvCxnSpPr/>
            <p:nvPr/>
          </p:nvCxnSpPr>
          <p:spPr>
            <a:xfrm>
              <a:off x="6385814" y="2634579"/>
              <a:ext cx="810000" cy="0"/>
            </a:xfrm>
            <a:prstGeom prst="line">
              <a:avLst/>
            </a:prstGeom>
            <a:noFill/>
            <a:ln w="100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Conector reto 14"/>
            <p:cNvCxnSpPr/>
            <p:nvPr/>
          </p:nvCxnSpPr>
          <p:spPr>
            <a:xfrm>
              <a:off x="6385814" y="2757453"/>
              <a:ext cx="810000" cy="237173"/>
            </a:xfrm>
            <a:prstGeom prst="line">
              <a:avLst/>
            </a:prstGeom>
            <a:noFill/>
            <a:ln w="100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6" name="Arco 15"/>
            <p:cNvSpPr/>
            <p:nvPr/>
          </p:nvSpPr>
          <p:spPr>
            <a:xfrm>
              <a:off x="6743005" y="2609641"/>
              <a:ext cx="90401" cy="258734"/>
            </a:xfrm>
            <a:prstGeom prst="arc">
              <a:avLst>
                <a:gd name="adj1" fmla="val 17102422"/>
                <a:gd name="adj2" fmla="val 5170688"/>
              </a:avLst>
            </a:prstGeom>
            <a:noFill/>
            <a:ln w="100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sz="1350" kern="0">
                <a:solidFill>
                  <a:sysClr val="window" lastClr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6799122" y="2665766"/>
              <a:ext cx="309700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sz="750" kern="0" dirty="0">
                  <a:solidFill>
                    <a:sysClr val="windowText" lastClr="000000"/>
                  </a:solidFill>
                  <a:latin typeface="Franklin Gothic Book" panose="020B0503020102020204" pitchFamily="34" charset="0"/>
                </a:rPr>
                <a:t>8 </a:t>
              </a:r>
              <a:r>
                <a:rPr lang="pt-BR" sz="750" kern="0" baseline="30000" dirty="0">
                  <a:solidFill>
                    <a:sysClr val="windowText" lastClr="000000"/>
                  </a:solidFill>
                  <a:latin typeface="Franklin Gothic Book" panose="020B0503020102020204" pitchFamily="34" charset="0"/>
                </a:rPr>
                <a:t>o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2631951" y="1935793"/>
              <a:ext cx="779381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50" dirty="0">
                  <a:latin typeface="Tw Cen MT Condensed" panose="020B0604020202020204" charset="0"/>
                </a:rPr>
                <a:t>UPC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5760217" y="1916519"/>
              <a:ext cx="779381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50" dirty="0">
                  <a:latin typeface="Tw Cen MT Condensed" panose="020B0604020202020204" charset="0"/>
                </a:rPr>
                <a:t>APC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4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1" y="1949447"/>
            <a:ext cx="4220027" cy="2516427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3474515" y="260648"/>
            <a:ext cx="5242970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Conectores Ópticos</a:t>
            </a:r>
          </a:p>
        </p:txBody>
      </p:sp>
    </p:spTree>
    <p:extLst>
      <p:ext uri="{BB962C8B-B14F-4D97-AF65-F5344CB8AC3E}">
        <p14:creationId xmlns:p14="http://schemas.microsoft.com/office/powerpoint/2010/main" val="4741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053662" y="160708"/>
            <a:ext cx="6084676" cy="11341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rgbClr val="037336"/>
              </a:buClr>
              <a:buSzPct val="80000"/>
              <a:buFont typeface="Calibri" pitchFamily="34" charset="0"/>
              <a:buNone/>
              <a:defRPr sz="3000" b="1" kern="12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ts val="400"/>
              </a:spcBef>
              <a:buClr>
                <a:srgbClr val="037336"/>
              </a:buClr>
              <a:buSzPct val="70000"/>
              <a:buFont typeface="Calibri" pitchFamily="34" charset="0"/>
              <a:buNone/>
              <a:defRPr sz="2600" kern="1200" spc="-1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600" b="0" spc="-900" dirty="0">
                <a:solidFill>
                  <a:srgbClr val="037336"/>
                </a:solidFill>
                <a:effectLst/>
                <a:latin typeface="Tw Cen MT Condensed" pitchFamily="34" charset="0"/>
              </a:rPr>
              <a:t>Conectores Ópticos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67000" y="5701453"/>
            <a:ext cx="367240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dirty="0"/>
              <a:t> 		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92357"/>
              </p:ext>
            </p:extLst>
          </p:nvPr>
        </p:nvGraphicFramePr>
        <p:xfrm>
          <a:off x="2427449" y="1412777"/>
          <a:ext cx="7380817" cy="218408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88274"/>
                <a:gridCol w="1400574"/>
                <a:gridCol w="1575646"/>
                <a:gridCol w="1516323"/>
              </a:tblGrid>
              <a:tr h="559213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Perdas Por</a:t>
                      </a:r>
                      <a:r>
                        <a:rPr lang="pt-BR" sz="2100" baseline="0" dirty="0" smtClean="0"/>
                        <a:t> Inserção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Classe</a:t>
                      </a:r>
                      <a:r>
                        <a:rPr lang="pt-BR" sz="2100" baseline="0" dirty="0" smtClean="0"/>
                        <a:t> 1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Classe</a:t>
                      </a:r>
                      <a:r>
                        <a:rPr lang="pt-BR" sz="2100" baseline="0" dirty="0" smtClean="0"/>
                        <a:t> 2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Classe</a:t>
                      </a:r>
                      <a:r>
                        <a:rPr lang="pt-BR" sz="2100" baseline="0" dirty="0" smtClean="0"/>
                        <a:t> 3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</a:tr>
              <a:tr h="812435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Valor Médi</a:t>
                      </a:r>
                      <a:r>
                        <a:rPr lang="pt-BR" sz="2100" baseline="0" dirty="0" smtClean="0"/>
                        <a:t>o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≤0,5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/>
                        <a:t>≤0,3</a:t>
                      </a:r>
                    </a:p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/>
                        <a:t>≤0,15</a:t>
                      </a:r>
                    </a:p>
                    <a:p>
                      <a:endParaRPr lang="pt-BR" sz="1400" dirty="0"/>
                    </a:p>
                  </a:txBody>
                  <a:tcPr marL="68580" marR="68580" marT="34290" marB="34290"/>
                </a:tc>
              </a:tr>
              <a:tr h="812435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Valor Máximo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/>
                        <a:t>≤0,8</a:t>
                      </a:r>
                    </a:p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/>
                        <a:t>≤0,5</a:t>
                      </a:r>
                    </a:p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/>
                        <a:t>≤0,3</a:t>
                      </a:r>
                    </a:p>
                    <a:p>
                      <a:endParaRPr lang="pt-BR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2179"/>
              </p:ext>
            </p:extLst>
          </p:nvPr>
        </p:nvGraphicFramePr>
        <p:xfrm>
          <a:off x="2427449" y="3633048"/>
          <a:ext cx="7380817" cy="221844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30439"/>
                <a:gridCol w="1516606"/>
                <a:gridCol w="1477924"/>
                <a:gridCol w="1477924"/>
                <a:gridCol w="1477924"/>
              </a:tblGrid>
              <a:tr h="1145137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Perda de Retorno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Categoria A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Categoria B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Categoria C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Categoria</a:t>
                      </a:r>
                      <a:r>
                        <a:rPr lang="pt-BR" sz="1800" baseline="0" dirty="0" smtClean="0"/>
                        <a:t> D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1073310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Valor Mínimo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30 dB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40 dB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50 dB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 smtClean="0"/>
                        <a:t>60 dB</a:t>
                      </a:r>
                      <a:endParaRPr lang="pt-BR" sz="2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0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711501" y="-157324"/>
            <a:ext cx="2768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Pigtails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36" y="2060848"/>
            <a:ext cx="3207502" cy="1971824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61839" y="1628800"/>
            <a:ext cx="4514464" cy="308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Conectorizado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em uma única ponta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Terminação da fibra óptica podendo ser realizada através de emenda mecânica ou fusão </a:t>
            </a:r>
          </a:p>
        </p:txBody>
      </p:sp>
    </p:spTree>
    <p:extLst>
      <p:ext uri="{BB962C8B-B14F-4D97-AF65-F5344CB8AC3E}">
        <p14:creationId xmlns:p14="http://schemas.microsoft.com/office/powerpoint/2010/main" val="14917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3"/>
          <p:cNvSpPr txBox="1">
            <a:spLocks/>
          </p:cNvSpPr>
          <p:nvPr/>
        </p:nvSpPr>
        <p:spPr>
          <a:xfrm>
            <a:off x="7478869" y="2587917"/>
            <a:ext cx="2955471" cy="21525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Fontes integradas para maior </a:t>
            </a:r>
            <a:r>
              <a:rPr lang="pt-BR" sz="3300" b="1" dirty="0">
                <a:solidFill>
                  <a:srgbClr val="009900"/>
                </a:solidFill>
              </a:rPr>
              <a:t>organização </a:t>
            </a:r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pt-BR" sz="3300" b="1" dirty="0">
                <a:solidFill>
                  <a:srgbClr val="009900"/>
                </a:solidFill>
              </a:rPr>
              <a:t> facilidade de instalação.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146" name="Picture 2" descr="http://bluechipstrategies.com.jm/wp-content/uploads/2013/06/Cab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50" y="1396177"/>
            <a:ext cx="6146318" cy="238347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97" y="4010608"/>
            <a:ext cx="4697024" cy="237199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785572" y="1170603"/>
            <a:ext cx="1417314" cy="1417314"/>
          </a:xfrm>
          <a:prstGeom prst="ellipse">
            <a:avLst/>
          </a:prstGeom>
          <a:solidFill>
            <a:srgbClr val="00B4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01" y="1381192"/>
            <a:ext cx="1151250" cy="872526"/>
          </a:xfrm>
          <a:prstGeom prst="rect">
            <a:avLst/>
          </a:prstGeom>
        </p:spPr>
      </p:pic>
      <p:sp>
        <p:nvSpPr>
          <p:cNvPr id="7" name="Título 3"/>
          <p:cNvSpPr txBox="1">
            <a:spLocks/>
          </p:cNvSpPr>
          <p:nvPr/>
        </p:nvSpPr>
        <p:spPr>
          <a:xfrm>
            <a:off x="5804355" y="898326"/>
            <a:ext cx="5624043" cy="1786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Chassi</a:t>
            </a:r>
          </a:p>
          <a:p>
            <a:pPr algn="ctr"/>
            <a:r>
              <a:rPr lang="pt-BR" sz="3600" b="1" dirty="0">
                <a:solidFill>
                  <a:srgbClr val="009900"/>
                </a:solidFill>
              </a:rPr>
              <a:t>KX 1400 R</a:t>
            </a:r>
          </a:p>
        </p:txBody>
      </p:sp>
    </p:spTree>
    <p:extLst>
      <p:ext uri="{BB962C8B-B14F-4D97-AF65-F5344CB8AC3E}">
        <p14:creationId xmlns:p14="http://schemas.microsoft.com/office/powerpoint/2010/main" val="36217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295800" y="188640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Patch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Cords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47529" y="1408029"/>
            <a:ext cx="3490913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 nas duas pontas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Conexão de equipamento ativo (OLT, ONU)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Cordão de manobra no RACK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7" y="2420889"/>
            <a:ext cx="2910599" cy="29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647728" y="0"/>
            <a:ext cx="4827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Splitters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Ópticos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02272" y="1569660"/>
            <a:ext cx="3490913" cy="308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Divisor de sinal óptico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Possibilita o compartilhamento do sinal entre vários clientes</a:t>
            </a:r>
          </a:p>
        </p:txBody>
      </p:sp>
      <p:pic>
        <p:nvPicPr>
          <p:cNvPr id="8" name="Picture 4" descr="http://image.made-in-china.com/2f0j00Kevatlbsldco/1-16-PLC-Splitter-With-Sc-Apc-Connecto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1988840"/>
            <a:ext cx="4678093" cy="3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iber-patch-cord.com/photo/pl242263-1_4_fiber_optic_splitter_1310_1490_1550nm_sc_apc_connector_3_0mm_cab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1988840"/>
            <a:ext cx="4718357" cy="3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5" y="1988840"/>
            <a:ext cx="4727474" cy="323832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66" y="2065012"/>
            <a:ext cx="4787143" cy="31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11534"/>
              </p:ext>
            </p:extLst>
          </p:nvPr>
        </p:nvGraphicFramePr>
        <p:xfrm>
          <a:off x="2135560" y="2488325"/>
          <a:ext cx="7992888" cy="3100914"/>
        </p:xfrm>
        <a:graphic>
          <a:graphicData uri="http://schemas.openxmlformats.org/drawingml/2006/table">
            <a:tbl>
              <a:tblPr firstRow="1" firstCol="1" bandRow="1">
                <a:tableStyleId>{306799F8-075E-4A3A-A7F6-7FBC6576F1A4}</a:tableStyleId>
              </a:tblPr>
              <a:tblGrid>
                <a:gridCol w="3836003"/>
                <a:gridCol w="4156885"/>
              </a:tblGrid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1:2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3,844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1:4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</a:rPr>
                        <a:t>7,377</a:t>
                      </a:r>
                      <a:endParaRPr lang="pt-BR" sz="2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1:8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</a:rPr>
                        <a:t>10,783</a:t>
                      </a:r>
                      <a:endParaRPr lang="pt-BR" sz="2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1:16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</a:rPr>
                        <a:t>14,075</a:t>
                      </a:r>
                      <a:endParaRPr lang="pt-BR" sz="2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1:32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</a:rPr>
                        <a:t>17,521</a:t>
                      </a:r>
                      <a:endParaRPr lang="pt-BR" sz="2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  <a:tr h="5168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Splitter</a:t>
                      </a:r>
                      <a:r>
                        <a:rPr lang="pt-BR" sz="2800" kern="1200" dirty="0">
                          <a:solidFill>
                            <a:schemeClr val="tx1"/>
                          </a:solidFill>
                          <a:effectLst/>
                        </a:rPr>
                        <a:t> 1:64</a:t>
                      </a:r>
                      <a:endParaRPr lang="pt-BR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</a:rPr>
                        <a:t>20,9</a:t>
                      </a:r>
                      <a:endParaRPr lang="pt-BR" sz="2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61231" y="72422"/>
            <a:ext cx="4869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Splitters</a:t>
            </a:r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 Ópticos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4079166" y="1772817"/>
            <a:ext cx="4033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Perdas Típicas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Splitters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Ópticos:</a:t>
            </a:r>
          </a:p>
        </p:txBody>
      </p:sp>
    </p:spTree>
    <p:extLst>
      <p:ext uri="{BB962C8B-B14F-4D97-AF65-F5344CB8AC3E}">
        <p14:creationId xmlns:p14="http://schemas.microsoft.com/office/powerpoint/2010/main" val="6757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48519" y="456635"/>
            <a:ext cx="8694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spc="-600" dirty="0" err="1">
                <a:solidFill>
                  <a:srgbClr val="037336"/>
                </a:solidFill>
                <a:latin typeface="Tw Cen MT Condensed" pitchFamily="34" charset="0"/>
              </a:rPr>
              <a:t>Splitters</a:t>
            </a:r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 Ópticos Desbalanceados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63553" y="1941172"/>
            <a:ext cx="3490913" cy="357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Sinal óptico dividido de acordo com a razão de acoplamento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Comumente utilizado em topologia em barramento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7" y="2132856"/>
            <a:ext cx="4824536" cy="36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5563"/>
              </p:ext>
            </p:extLst>
          </p:nvPr>
        </p:nvGraphicFramePr>
        <p:xfrm>
          <a:off x="2063553" y="1761606"/>
          <a:ext cx="8064897" cy="431884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688299"/>
                <a:gridCol w="2688299"/>
                <a:gridCol w="2688299"/>
              </a:tblGrid>
              <a:tr h="54694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Razão</a:t>
                      </a:r>
                      <a:r>
                        <a:rPr lang="pt-BR" sz="1800" baseline="0" dirty="0" smtClean="0"/>
                        <a:t> de Acoplamento (%)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Perda</a:t>
                      </a:r>
                      <a:r>
                        <a:rPr lang="pt-BR" sz="1800" baseline="0" dirty="0" smtClean="0"/>
                        <a:t> perna 1 (dB)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Perna </a:t>
                      </a:r>
                      <a:r>
                        <a:rPr lang="pt-BR" sz="1800" dirty="0" err="1" smtClean="0"/>
                        <a:t>perna</a:t>
                      </a:r>
                      <a:r>
                        <a:rPr lang="pt-BR" sz="1800" dirty="0" smtClean="0"/>
                        <a:t> 2 (dB)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1/99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21,6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0,3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2/98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18,7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0,4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5/95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14,6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10/90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11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15/85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9,6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20/80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7,9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25/75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6,95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1,7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30/70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6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1,9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35/65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5,35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2,3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40/60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4,7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2,7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  <a:tr h="3113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45/55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4,15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3,15</a:t>
                      </a:r>
                      <a:endParaRPr lang="pt-BR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1298596" y="449378"/>
            <a:ext cx="9612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Valores Perdas </a:t>
            </a:r>
            <a:r>
              <a:rPr lang="pt-BR" sz="8000" spc="-600" dirty="0" err="1">
                <a:solidFill>
                  <a:srgbClr val="037336"/>
                </a:solidFill>
                <a:latin typeface="Tw Cen MT Condensed" pitchFamily="34" charset="0"/>
              </a:rPr>
              <a:t>Splitters</a:t>
            </a:r>
            <a:r>
              <a:rPr lang="pt-BR" sz="8000" spc="-600" dirty="0">
                <a:solidFill>
                  <a:srgbClr val="037336"/>
                </a:solidFill>
                <a:latin typeface="Tw Cen MT Condensed" pitchFamily="34" charset="0"/>
              </a:rPr>
              <a:t> desbalanceados</a:t>
            </a:r>
          </a:p>
        </p:txBody>
      </p:sp>
    </p:spTree>
    <p:extLst>
      <p:ext uri="{BB962C8B-B14F-4D97-AF65-F5344CB8AC3E}">
        <p14:creationId xmlns:p14="http://schemas.microsoft.com/office/powerpoint/2010/main" val="18922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90"/>
          <p:cNvSpPr txBox="1"/>
          <p:nvPr/>
        </p:nvSpPr>
        <p:spPr>
          <a:xfrm>
            <a:off x="5519937" y="476673"/>
            <a:ext cx="486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spc="-600" dirty="0">
                <a:solidFill>
                  <a:srgbClr val="037336"/>
                </a:solidFill>
                <a:latin typeface="Tw Cen MT Condensed" pitchFamily="34" charset="0"/>
              </a:rPr>
              <a:t>Barramento ou Híbrida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487488" y="116633"/>
            <a:ext cx="9217024" cy="5688632"/>
            <a:chOff x="179512" y="668373"/>
            <a:chExt cx="7652635" cy="4272795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732" y="1026664"/>
              <a:ext cx="1144196" cy="316922"/>
            </a:xfrm>
            <a:prstGeom prst="rect">
              <a:avLst/>
            </a:prstGeom>
          </p:spPr>
        </p:pic>
        <p:sp>
          <p:nvSpPr>
            <p:cNvPr id="5" name="Triângulo isósceles 4"/>
            <p:cNvSpPr/>
            <p:nvPr/>
          </p:nvSpPr>
          <p:spPr>
            <a:xfrm>
              <a:off x="242342" y="3322800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1x8</a:t>
              </a:r>
            </a:p>
          </p:txBody>
        </p:sp>
        <p:sp>
          <p:nvSpPr>
            <p:cNvPr id="27" name="Triângulo isósceles 26"/>
            <p:cNvSpPr/>
            <p:nvPr/>
          </p:nvSpPr>
          <p:spPr>
            <a:xfrm>
              <a:off x="1206226" y="3332121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sp>
          <p:nvSpPr>
            <p:cNvPr id="28" name="Triângulo isósceles 27"/>
            <p:cNvSpPr/>
            <p:nvPr/>
          </p:nvSpPr>
          <p:spPr>
            <a:xfrm>
              <a:off x="2170109" y="3326748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sp>
          <p:nvSpPr>
            <p:cNvPr id="29" name="Triângulo isósceles 28"/>
            <p:cNvSpPr/>
            <p:nvPr/>
          </p:nvSpPr>
          <p:spPr>
            <a:xfrm>
              <a:off x="3173868" y="3332121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sp>
          <p:nvSpPr>
            <p:cNvPr id="30" name="Triângulo isósceles 29"/>
            <p:cNvSpPr/>
            <p:nvPr/>
          </p:nvSpPr>
          <p:spPr>
            <a:xfrm>
              <a:off x="6096094" y="3326748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sp>
          <p:nvSpPr>
            <p:cNvPr id="31" name="Triângulo isósceles 30"/>
            <p:cNvSpPr/>
            <p:nvPr/>
          </p:nvSpPr>
          <p:spPr>
            <a:xfrm>
              <a:off x="5030471" y="3329144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sp>
          <p:nvSpPr>
            <p:cNvPr id="33" name="Triângulo isósceles 32"/>
            <p:cNvSpPr/>
            <p:nvPr/>
          </p:nvSpPr>
          <p:spPr>
            <a:xfrm>
              <a:off x="4105436" y="3320343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235520" y="4254919"/>
              <a:ext cx="699418" cy="642302"/>
              <a:chOff x="0" y="4293096"/>
              <a:chExt cx="932557" cy="856402"/>
            </a:xfrm>
          </p:grpSpPr>
          <p:pic>
            <p:nvPicPr>
              <p:cNvPr id="59" name="Imagem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60" name="Imagem 5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76" name="Grupo 75"/>
            <p:cNvGrpSpPr/>
            <p:nvPr/>
          </p:nvGrpSpPr>
          <p:grpSpPr>
            <a:xfrm>
              <a:off x="1149331" y="4262087"/>
              <a:ext cx="699418" cy="642302"/>
              <a:chOff x="0" y="4293096"/>
              <a:chExt cx="932557" cy="856402"/>
            </a:xfrm>
          </p:grpSpPr>
          <p:pic>
            <p:nvPicPr>
              <p:cNvPr id="77" name="Imagem 7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78" name="Imagem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79" name="Grupo 78"/>
            <p:cNvGrpSpPr/>
            <p:nvPr/>
          </p:nvGrpSpPr>
          <p:grpSpPr>
            <a:xfrm>
              <a:off x="2160809" y="4280695"/>
              <a:ext cx="699418" cy="642302"/>
              <a:chOff x="0" y="4293096"/>
              <a:chExt cx="932557" cy="856402"/>
            </a:xfrm>
          </p:grpSpPr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81" name="Imagem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82" name="Grupo 81"/>
            <p:cNvGrpSpPr/>
            <p:nvPr/>
          </p:nvGrpSpPr>
          <p:grpSpPr>
            <a:xfrm>
              <a:off x="3125688" y="4298866"/>
              <a:ext cx="699418" cy="642302"/>
              <a:chOff x="0" y="4293096"/>
              <a:chExt cx="932557" cy="856402"/>
            </a:xfrm>
          </p:grpSpPr>
          <p:pic>
            <p:nvPicPr>
              <p:cNvPr id="83" name="Imagem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84" name="Imagem 8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85" name="Grupo 84"/>
            <p:cNvGrpSpPr/>
            <p:nvPr/>
          </p:nvGrpSpPr>
          <p:grpSpPr>
            <a:xfrm>
              <a:off x="4071167" y="4280695"/>
              <a:ext cx="699418" cy="642302"/>
              <a:chOff x="0" y="4293096"/>
              <a:chExt cx="932557" cy="856402"/>
            </a:xfrm>
          </p:grpSpPr>
          <p:pic>
            <p:nvPicPr>
              <p:cNvPr id="86" name="Imagem 8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87" name="Imagem 8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88" name="Grupo 87"/>
            <p:cNvGrpSpPr/>
            <p:nvPr/>
          </p:nvGrpSpPr>
          <p:grpSpPr>
            <a:xfrm>
              <a:off x="5011690" y="4296777"/>
              <a:ext cx="699418" cy="642302"/>
              <a:chOff x="0" y="4293096"/>
              <a:chExt cx="932557" cy="856402"/>
            </a:xfrm>
          </p:grpSpPr>
          <p:pic>
            <p:nvPicPr>
              <p:cNvPr id="89" name="Imagem 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90" name="Imagem 8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grpSp>
          <p:nvGrpSpPr>
            <p:cNvPr id="94" name="Grupo 93"/>
            <p:cNvGrpSpPr/>
            <p:nvPr/>
          </p:nvGrpSpPr>
          <p:grpSpPr>
            <a:xfrm>
              <a:off x="6072603" y="4280695"/>
              <a:ext cx="699418" cy="642302"/>
              <a:chOff x="0" y="4293096"/>
              <a:chExt cx="932557" cy="856402"/>
            </a:xfrm>
          </p:grpSpPr>
          <p:pic>
            <p:nvPicPr>
              <p:cNvPr id="95" name="Imagem 9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96" name="Imagem 9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sp>
          <p:nvSpPr>
            <p:cNvPr id="98" name="Triângulo isósceles 97"/>
            <p:cNvSpPr/>
            <p:nvPr/>
          </p:nvSpPr>
          <p:spPr>
            <a:xfrm>
              <a:off x="258498" y="2030799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10/90</a:t>
              </a:r>
            </a:p>
          </p:txBody>
        </p:sp>
        <p:sp>
          <p:nvSpPr>
            <p:cNvPr id="108" name="Triângulo isósceles 107"/>
            <p:cNvSpPr/>
            <p:nvPr/>
          </p:nvSpPr>
          <p:spPr>
            <a:xfrm>
              <a:off x="1260754" y="2030799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10/90</a:t>
              </a:r>
            </a:p>
          </p:txBody>
        </p:sp>
        <p:sp>
          <p:nvSpPr>
            <p:cNvPr id="109" name="Triângulo isósceles 108"/>
            <p:cNvSpPr/>
            <p:nvPr/>
          </p:nvSpPr>
          <p:spPr>
            <a:xfrm>
              <a:off x="2249162" y="2027774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10/90</a:t>
              </a:r>
            </a:p>
          </p:txBody>
        </p:sp>
        <p:sp>
          <p:nvSpPr>
            <p:cNvPr id="110" name="Triângulo isósceles 109"/>
            <p:cNvSpPr/>
            <p:nvPr/>
          </p:nvSpPr>
          <p:spPr>
            <a:xfrm>
              <a:off x="3226470" y="2029875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20/80</a:t>
              </a:r>
            </a:p>
          </p:txBody>
        </p:sp>
        <p:sp>
          <p:nvSpPr>
            <p:cNvPr id="111" name="Triângulo isósceles 110"/>
            <p:cNvSpPr/>
            <p:nvPr/>
          </p:nvSpPr>
          <p:spPr>
            <a:xfrm>
              <a:off x="4215375" y="2029400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20/80</a:t>
              </a:r>
            </a:p>
          </p:txBody>
        </p:sp>
        <p:sp>
          <p:nvSpPr>
            <p:cNvPr id="112" name="Triângulo isósceles 111"/>
            <p:cNvSpPr/>
            <p:nvPr/>
          </p:nvSpPr>
          <p:spPr>
            <a:xfrm>
              <a:off x="5224928" y="2027723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30/70</a:t>
              </a:r>
            </a:p>
          </p:txBody>
        </p:sp>
        <p:sp>
          <p:nvSpPr>
            <p:cNvPr id="113" name="Triângulo isósceles 112"/>
            <p:cNvSpPr/>
            <p:nvPr/>
          </p:nvSpPr>
          <p:spPr>
            <a:xfrm>
              <a:off x="6217342" y="2043437"/>
              <a:ext cx="895514" cy="447924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/>
                <a:t>50/50</a:t>
              </a:r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706253" y="3591848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to 120"/>
            <p:cNvCxnSpPr/>
            <p:nvPr/>
          </p:nvCxnSpPr>
          <p:spPr>
            <a:xfrm>
              <a:off x="535769" y="2488881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ector reto 121"/>
            <p:cNvCxnSpPr/>
            <p:nvPr/>
          </p:nvCxnSpPr>
          <p:spPr>
            <a:xfrm>
              <a:off x="942324" y="2488883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508093" y="2478723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2471394" y="2485314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3475398" y="2476752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4406402" y="2478723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5336790" y="2478723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6386154" y="2476752"/>
              <a:ext cx="617" cy="833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V="1">
              <a:off x="940410" y="2890145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>
              <a:off x="1199176" y="1819952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 flipH="1">
              <a:off x="1187505" y="1819950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to 96"/>
            <p:cNvCxnSpPr>
              <a:endCxn id="108" idx="0"/>
            </p:cNvCxnSpPr>
            <p:nvPr/>
          </p:nvCxnSpPr>
          <p:spPr>
            <a:xfrm>
              <a:off x="1694722" y="1810334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>
            <a:xfrm>
              <a:off x="1931362" y="2483888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 flipV="1">
              <a:off x="1929448" y="2885150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>
            <a:xfrm>
              <a:off x="2188214" y="1814957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 flipH="1">
              <a:off x="2176542" y="1814955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2683760" y="1805339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>
              <a:off x="2907477" y="2485858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 flipV="1">
              <a:off x="2905562" y="2887120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>
              <a:off x="3164328" y="1816927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3152657" y="1816925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3659874" y="1807309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3894432" y="2485270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 flipV="1">
              <a:off x="3892517" y="2886532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onector reto 127"/>
            <p:cNvCxnSpPr/>
            <p:nvPr/>
          </p:nvCxnSpPr>
          <p:spPr>
            <a:xfrm>
              <a:off x="4151283" y="1816339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ector reto 128"/>
            <p:cNvCxnSpPr/>
            <p:nvPr/>
          </p:nvCxnSpPr>
          <p:spPr>
            <a:xfrm flipH="1">
              <a:off x="4139612" y="1816337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to 129"/>
            <p:cNvCxnSpPr/>
            <p:nvPr/>
          </p:nvCxnSpPr>
          <p:spPr>
            <a:xfrm>
              <a:off x="4646829" y="1806721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Conector reto 130"/>
            <p:cNvCxnSpPr/>
            <p:nvPr/>
          </p:nvCxnSpPr>
          <p:spPr>
            <a:xfrm>
              <a:off x="4908723" y="2495062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onector reto 131"/>
            <p:cNvCxnSpPr/>
            <p:nvPr/>
          </p:nvCxnSpPr>
          <p:spPr>
            <a:xfrm flipV="1">
              <a:off x="4906808" y="2896324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ector reto 132"/>
            <p:cNvCxnSpPr/>
            <p:nvPr/>
          </p:nvCxnSpPr>
          <p:spPr>
            <a:xfrm>
              <a:off x="5165574" y="1826131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ector reto 133"/>
            <p:cNvCxnSpPr/>
            <p:nvPr/>
          </p:nvCxnSpPr>
          <p:spPr>
            <a:xfrm flipH="1">
              <a:off x="5153903" y="1826129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ector reto 134"/>
            <p:cNvCxnSpPr/>
            <p:nvPr/>
          </p:nvCxnSpPr>
          <p:spPr>
            <a:xfrm>
              <a:off x="5661120" y="1816513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>
              <a:off x="5890611" y="2485445"/>
              <a:ext cx="5132" cy="413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V="1">
              <a:off x="5888696" y="2886707"/>
              <a:ext cx="258767" cy="3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>
              <a:off x="6147462" y="1816514"/>
              <a:ext cx="7048" cy="107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>
              <a:off x="6135791" y="1816512"/>
              <a:ext cx="5106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ector reto 139"/>
            <p:cNvCxnSpPr/>
            <p:nvPr/>
          </p:nvCxnSpPr>
          <p:spPr>
            <a:xfrm>
              <a:off x="6643008" y="1806896"/>
              <a:ext cx="3016" cy="220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>
              <a:off x="1631093" y="3591848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>
              <a:off x="2642571" y="3591848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>
              <a:off x="3560423" y="3602151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to 143"/>
            <p:cNvCxnSpPr/>
            <p:nvPr/>
          </p:nvCxnSpPr>
          <p:spPr>
            <a:xfrm>
              <a:off x="4539688" y="3591848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reto 144"/>
            <p:cNvCxnSpPr/>
            <p:nvPr/>
          </p:nvCxnSpPr>
          <p:spPr>
            <a:xfrm>
              <a:off x="5470912" y="3602151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>
              <a:off x="6530753" y="3602151"/>
              <a:ext cx="0" cy="82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Imagem 1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512" y="668373"/>
              <a:ext cx="1451582" cy="1066559"/>
            </a:xfrm>
            <a:prstGeom prst="rect">
              <a:avLst/>
            </a:prstGeom>
          </p:spPr>
        </p:pic>
        <p:cxnSp>
          <p:nvCxnSpPr>
            <p:cNvPr id="148" name="Conector reto 147"/>
            <p:cNvCxnSpPr/>
            <p:nvPr/>
          </p:nvCxnSpPr>
          <p:spPr>
            <a:xfrm>
              <a:off x="2623639" y="1155867"/>
              <a:ext cx="85237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>
              <a:off x="3474780" y="1155870"/>
              <a:ext cx="0" cy="5817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>
              <a:off x="694796" y="1758263"/>
              <a:ext cx="617" cy="2726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/>
            <p:nvPr/>
          </p:nvCxnSpPr>
          <p:spPr>
            <a:xfrm flipV="1">
              <a:off x="687236" y="1745088"/>
              <a:ext cx="2788779" cy="109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riângulo isósceles 91"/>
            <p:cNvSpPr/>
            <p:nvPr/>
          </p:nvSpPr>
          <p:spPr>
            <a:xfrm>
              <a:off x="7124819" y="3342424"/>
              <a:ext cx="609803" cy="259727"/>
            </a:xfrm>
            <a:prstGeom prst="triangle">
              <a:avLst>
                <a:gd name="adj" fmla="val 4879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1x8</a:t>
              </a:r>
            </a:p>
          </p:txBody>
        </p:sp>
        <p:cxnSp>
          <p:nvCxnSpPr>
            <p:cNvPr id="93" name="Conector reto 92"/>
            <p:cNvCxnSpPr/>
            <p:nvPr/>
          </p:nvCxnSpPr>
          <p:spPr>
            <a:xfrm>
              <a:off x="6908178" y="2490168"/>
              <a:ext cx="617" cy="5179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>
              <a:off x="6908178" y="3008082"/>
              <a:ext cx="50467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upo 114"/>
            <p:cNvGrpSpPr/>
            <p:nvPr/>
          </p:nvGrpSpPr>
          <p:grpSpPr>
            <a:xfrm>
              <a:off x="7132729" y="4270870"/>
              <a:ext cx="699418" cy="642302"/>
              <a:chOff x="0" y="4293096"/>
              <a:chExt cx="932557" cy="856402"/>
            </a:xfrm>
          </p:grpSpPr>
          <p:pic>
            <p:nvPicPr>
              <p:cNvPr id="116" name="Imagem 1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096"/>
                <a:ext cx="731701" cy="654170"/>
              </a:xfrm>
              <a:prstGeom prst="rect">
                <a:avLst/>
              </a:prstGeom>
            </p:spPr>
          </p:pic>
          <p:pic>
            <p:nvPicPr>
              <p:cNvPr id="117" name="Imagem 1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45" y="4985048"/>
                <a:ext cx="580412" cy="164450"/>
              </a:xfrm>
              <a:prstGeom prst="rect">
                <a:avLst/>
              </a:prstGeom>
            </p:spPr>
          </p:pic>
        </p:grpSp>
        <p:cxnSp>
          <p:nvCxnSpPr>
            <p:cNvPr id="119" name="Conector reto 118"/>
            <p:cNvCxnSpPr>
              <a:stCxn id="92" idx="0"/>
            </p:cNvCxnSpPr>
            <p:nvPr/>
          </p:nvCxnSpPr>
          <p:spPr>
            <a:xfrm flipH="1" flipV="1">
              <a:off x="7420761" y="3012274"/>
              <a:ext cx="1624" cy="3301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ector reto 119"/>
            <p:cNvCxnSpPr/>
            <p:nvPr/>
          </p:nvCxnSpPr>
          <p:spPr>
            <a:xfrm>
              <a:off x="7276745" y="3612660"/>
              <a:ext cx="0" cy="6582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6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94811" y="0"/>
            <a:ext cx="3402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Filtro WDM</a:t>
            </a:r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8088" y="4136091"/>
            <a:ext cx="3392796" cy="14761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" name="Picture 3" descr="smallVideoWDM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8088" y="1844825"/>
            <a:ext cx="3438382" cy="202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3289" y="1700808"/>
            <a:ext cx="4833537" cy="487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Combina dois ou mais comprimentos de ondas diferentes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Perda por inserção típica de 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    1 dB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Utilizado na transmissão de sinais de vídeo (analógico)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28737" y="-90742"/>
            <a:ext cx="4734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Emenda Óptica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7375" y="1256064"/>
            <a:ext cx="3490913" cy="52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Podem ser mecânicas, por fusão e por conectores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0,02 a 1dB de perda emenda por fusão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0,1 a 0,3dB de perda por emenda mecânica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83" y="1972345"/>
            <a:ext cx="3078449" cy="30784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9" y="1725631"/>
            <a:ext cx="2878931" cy="35718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3652" y="1908580"/>
            <a:ext cx="6264696" cy="32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413702" y="0"/>
            <a:ext cx="5364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Caixa de Emenda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19537" y="1657582"/>
            <a:ext cx="3490913" cy="357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0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Responsável por acomodar e proteger emendas ópticas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Algumas permitem a instalação de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splitters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não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conectorizados</a:t>
            </a:r>
            <a:endParaRPr lang="pt-BR" sz="32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657581"/>
            <a:ext cx="3456384" cy="39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40951" y="509193"/>
            <a:ext cx="9910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PTO (Ponto de Terminação Óptica)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19537" y="1951796"/>
            <a:ext cx="3490913" cy="259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0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Utilizado na terminação da fibra óptica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Serve para acomodar a emenda óptica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7421" y="2035278"/>
            <a:ext cx="2144277" cy="14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b="16933"/>
          <a:stretch>
            <a:fillRect/>
          </a:stretch>
        </p:blipFill>
        <p:spPr bwMode="auto">
          <a:xfrm>
            <a:off x="6602588" y="4091802"/>
            <a:ext cx="1003047" cy="198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8161788" y="4221088"/>
            <a:ext cx="2149911" cy="1481236"/>
            <a:chOff x="6629400" y="4419600"/>
            <a:chExt cx="1828800" cy="1260000"/>
          </a:xfrm>
        </p:grpSpPr>
        <p:pic>
          <p:nvPicPr>
            <p:cNvPr id="9" name="Picture 77" descr="IMG_107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9400" y="4419600"/>
              <a:ext cx="1023640" cy="12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" descr="IMG_107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48096" y="4419600"/>
              <a:ext cx="1010104" cy="12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674509">
            <a:off x="6350968" y="1796548"/>
            <a:ext cx="1467160" cy="211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23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3"/>
          <p:cNvSpPr txBox="1">
            <a:spLocks/>
          </p:cNvSpPr>
          <p:nvPr/>
        </p:nvSpPr>
        <p:spPr>
          <a:xfrm>
            <a:off x="7478869" y="2587917"/>
            <a:ext cx="2955471" cy="21525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Fonte redundante </a:t>
            </a:r>
            <a:r>
              <a:rPr lang="pt-BR" sz="3300" b="1" dirty="0">
                <a:solidFill>
                  <a:srgbClr val="009900"/>
                </a:solidFill>
              </a:rPr>
              <a:t>garantindo o funcionamento </a:t>
            </a:r>
            <a:r>
              <a:rPr lang="pt-BR" sz="3300" dirty="0">
                <a:solidFill>
                  <a:schemeClr val="bg2">
                    <a:lumMod val="25000"/>
                  </a:schemeClr>
                </a:solidFill>
              </a:rPr>
              <a:t>da rede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54" y="3743631"/>
            <a:ext cx="3809524" cy="9968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847851"/>
            <a:ext cx="5383032" cy="123785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15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991544" y="33256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CTO (Caixa Terminal Óptica)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36448" y="1826941"/>
            <a:ext cx="3490913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0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Caixa utilizada para atendimento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Algumas tem suporte a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conectorização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 campo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Separação do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backbone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 os cabos </a:t>
            </a:r>
            <a:r>
              <a:rPr lang="pt-BR" sz="3200" dirty="0" err="1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drop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de atendimento</a:t>
            </a:r>
          </a:p>
        </p:txBody>
      </p:sp>
      <p:pic>
        <p:nvPicPr>
          <p:cNvPr id="12" name="Picture 123" descr="img_25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2264" y="2111209"/>
            <a:ext cx="1808256" cy="1544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45" y="2148837"/>
            <a:ext cx="1134000" cy="151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2" y="3907447"/>
            <a:ext cx="2465284" cy="184896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4" y="2106258"/>
            <a:ext cx="3571875" cy="270748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87" y="2218029"/>
            <a:ext cx="3571429" cy="23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104947" y="509192"/>
            <a:ext cx="9982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DIO (Distribuidor Interno Óptico)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19730" y="1716836"/>
            <a:ext cx="3490913" cy="40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Responsável por acomodar e proteger emendas ópticas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Dispositivo para uso interno comumente instalado na central do provedor</a:t>
            </a:r>
          </a:p>
        </p:txBody>
      </p:sp>
      <p:pic>
        <p:nvPicPr>
          <p:cNvPr id="9" name="Picture 2" descr="http://www.petcom.com.br/images/bast1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2302" y="2420889"/>
            <a:ext cx="4493863" cy="2669355"/>
          </a:xfrm>
          <a:prstGeom prst="rect">
            <a:avLst/>
          </a:prstGeom>
          <a:noFill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4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95" y="2251130"/>
            <a:ext cx="6213010" cy="32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667508" y="-30932"/>
            <a:ext cx="885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Cabeamento Auto Suportado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8" y="2600058"/>
            <a:ext cx="6181487" cy="2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888264" y="-170643"/>
            <a:ext cx="10415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Ancoragem com grampo (ratinho)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3" y="3284186"/>
            <a:ext cx="3502147" cy="2626611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112694" y="1430780"/>
            <a:ext cx="7966615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Ancoragem mais simples, porém indicado para um vão máximo de 45m;</a:t>
            </a: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Contato menor com o cabo, logo podendo causar avarias.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050113" y="4005064"/>
            <a:ext cx="3503654" cy="1792054"/>
            <a:chOff x="755576" y="3647045"/>
            <a:chExt cx="2947826" cy="1381320"/>
          </a:xfrm>
        </p:grpSpPr>
        <p:pic>
          <p:nvPicPr>
            <p:cNvPr id="8" name="Imagem 6" descr="cid:609140217@13022009-2B4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1071" y="3647045"/>
              <a:ext cx="2202331" cy="1373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agem 10" descr="BracadeiraAjustavelParaPosteBAP1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5576" y="4142899"/>
              <a:ext cx="1006663" cy="88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598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23492" y="951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600" dirty="0">
                <a:solidFill>
                  <a:srgbClr val="037336"/>
                </a:solidFill>
                <a:latin typeface="Tw Cen MT Condensed" pitchFamily="34" charset="0"/>
              </a:rPr>
              <a:t>Ancoragem com alça pré-formada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87051" y="1460736"/>
            <a:ext cx="6817898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27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Ancoragem mais complexa, porem mais robusta.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9" y="2680357"/>
            <a:ext cx="3358165" cy="3358165"/>
          </a:xfrm>
          <a:prstGeom prst="rect">
            <a:avLst/>
          </a:prstGeom>
        </p:spPr>
      </p:pic>
      <p:pic>
        <p:nvPicPr>
          <p:cNvPr id="10" name="Picture 16" descr="http://www.arjcompany.com.br/Fotos/FDDE.jpg"/>
          <p:cNvPicPr>
            <a:picLocks noChangeAspect="1" noChangeArrowheads="1"/>
          </p:cNvPicPr>
          <p:nvPr/>
        </p:nvPicPr>
        <p:blipFill>
          <a:blip r:embed="rId3" cstate="print"/>
          <a:srcRect l="533" t="3787"/>
          <a:stretch>
            <a:fillRect/>
          </a:stretch>
        </p:blipFill>
        <p:spPr bwMode="auto">
          <a:xfrm>
            <a:off x="2927648" y="3113328"/>
            <a:ext cx="2769690" cy="2679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2" name="Retângulo 11"/>
          <p:cNvSpPr/>
          <p:nvPr/>
        </p:nvSpPr>
        <p:spPr>
          <a:xfrm>
            <a:off x="1703513" y="6528191"/>
            <a:ext cx="427468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b="1" dirty="0">
                <a:hlinkClick r:id="rId4"/>
              </a:rPr>
              <a:t>https://www.youtube.com/watch?v=VUCz33G4RxM</a:t>
            </a:r>
            <a:endParaRPr lang="pt-BR" sz="1350" b="1" dirty="0"/>
          </a:p>
        </p:txBody>
      </p:sp>
    </p:spTree>
    <p:extLst>
      <p:ext uri="{BB962C8B-B14F-4D97-AF65-F5344CB8AC3E}">
        <p14:creationId xmlns:p14="http://schemas.microsoft.com/office/powerpoint/2010/main" val="16179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22408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Cabeamento </a:t>
            </a:r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Espinado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-28714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Ancoragem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87051" y="814210"/>
            <a:ext cx="6817898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Equipamentos necessários: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060849"/>
            <a:ext cx="2396192" cy="136103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900152" y="3466974"/>
            <a:ext cx="2578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Abraçadeira BAP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95" y="1715716"/>
            <a:ext cx="3221867" cy="214791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636573" y="3466974"/>
            <a:ext cx="2963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Armação </a:t>
            </a:r>
            <a:r>
              <a:rPr lang="pt-BR" sz="3200" b="1" dirty="0" err="1">
                <a:latin typeface="Tw Cen MT Condensed" panose="020B0604020202020204" charset="0"/>
              </a:rPr>
              <a:t>press-bow</a:t>
            </a:r>
            <a:endParaRPr lang="pt-BR" sz="3200" b="1" dirty="0">
              <a:latin typeface="Tw Cen MT Condensed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35" y="3574242"/>
            <a:ext cx="1860087" cy="1860087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755400" y="5457419"/>
            <a:ext cx="2681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Alça pré-formada</a:t>
            </a:r>
          </a:p>
        </p:txBody>
      </p:sp>
    </p:spTree>
    <p:extLst>
      <p:ext uri="{BB962C8B-B14F-4D97-AF65-F5344CB8AC3E}">
        <p14:creationId xmlns:p14="http://schemas.microsoft.com/office/powerpoint/2010/main" val="3827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6" name="Picture 2" descr="http://www.arjcompany.com.br/Fotos/ARM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7264" y="1944290"/>
            <a:ext cx="1477088" cy="147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www.arjcompany.com.br/Fotos/ARM-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1" b="94636" l="5364" r="95785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065612" y="1945734"/>
            <a:ext cx="1518221" cy="15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6491536" y="322952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Arame de </a:t>
            </a:r>
            <a:r>
              <a:rPr lang="pt-BR" sz="3200" b="1" dirty="0" err="1">
                <a:latin typeface="Tw Cen MT Condensed" panose="020B0604020202020204" charset="0"/>
              </a:rPr>
              <a:t>espinar</a:t>
            </a:r>
            <a:r>
              <a:rPr lang="pt-BR" sz="3200" b="1" dirty="0">
                <a:latin typeface="Tw Cen MT Condensed" panose="020B0604020202020204" charset="0"/>
              </a:rPr>
              <a:t> encapado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75520" y="3229527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Arame de </a:t>
            </a:r>
            <a:r>
              <a:rPr lang="pt-BR" sz="3200" b="1" dirty="0" err="1">
                <a:latin typeface="Tw Cen MT Condensed" panose="020B0604020202020204" charset="0"/>
              </a:rPr>
              <a:t>espinar</a:t>
            </a:r>
            <a:r>
              <a:rPr lang="pt-BR" sz="3200" b="1" dirty="0">
                <a:latin typeface="Tw Cen MT Condensed" panose="020B0604020202020204" charset="0"/>
              </a:rPr>
              <a:t> aço inox </a:t>
            </a:r>
            <a:r>
              <a:rPr lang="pt-BR" sz="3200" b="1" dirty="0" err="1">
                <a:latin typeface="Tw Cen MT Condensed" panose="020B0604020202020204" charset="0"/>
              </a:rPr>
              <a:t>nú</a:t>
            </a:r>
            <a:endParaRPr lang="pt-BR" sz="3200" b="1" dirty="0">
              <a:latin typeface="Tw Cen MT Condensed" panose="020B0604020202020204" charset="0"/>
            </a:endParaRPr>
          </a:p>
        </p:txBody>
      </p:sp>
      <p:pic>
        <p:nvPicPr>
          <p:cNvPr id="10" name="Picture 6" descr="http://www.arjcompany.com.br/Fotos/PRENSA-FIO-DE-ESPIN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76" b="91085" l="7752" r="92636">
                        <a14:foregroundMark x1="33333" y1="34884" x2="33333" y2="34884"/>
                        <a14:foregroundMark x1="21705" y1="27519" x2="21705" y2="275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433431" y="3521153"/>
            <a:ext cx="1848054" cy="184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/>
          <p:nvPr/>
        </p:nvSpPr>
        <p:spPr>
          <a:xfrm>
            <a:off x="5524828" y="5426408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Tw Cen MT Condensed" panose="020B0604020202020204" charset="0"/>
              </a:rPr>
              <a:t>Prensa fio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991544" y="-223228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 err="1">
                <a:solidFill>
                  <a:srgbClr val="037336"/>
                </a:solidFill>
                <a:latin typeface="Tw Cen MT Condensed" pitchFamily="34" charset="0"/>
              </a:rPr>
              <a:t>Espinamento</a:t>
            </a:r>
            <a:endParaRPr lang="pt-BR" sz="9600" spc="-600" dirty="0">
              <a:solidFill>
                <a:srgbClr val="037336"/>
              </a:solidFill>
              <a:latin typeface="Tw Cen MT Condensed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205419" y="970180"/>
            <a:ext cx="384099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5AA00"/>
              </a:buClr>
              <a:defRPr/>
            </a:pPr>
            <a:endParaRPr lang="en-US" sz="2700" b="1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marL="257175" indent="-257175" algn="ctr" eaLnBrk="0" hangingPunct="0">
              <a:spcAft>
                <a:spcPts val="900"/>
              </a:spcAft>
              <a:buClr>
                <a:srgbClr val="F5AA00"/>
              </a:buClr>
              <a:buFont typeface="Arial" pitchFamily="34" charset="0"/>
              <a:buChar char="•"/>
              <a:defRPr/>
            </a:pPr>
            <a:r>
              <a:rPr lang="pt-BR" sz="3200" dirty="0">
                <a:latin typeface="Tw Cen MT Condensed" panose="020B0604020202020204" charset="0"/>
                <a:ea typeface="Tahoma" pitchFamily="34" charset="0"/>
                <a:cs typeface="Tahoma" pitchFamily="34" charset="0"/>
              </a:rPr>
              <a:t> Equipamentos necessários:</a:t>
            </a: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  <a:p>
            <a:pPr eaLnBrk="0" hangingPunct="0">
              <a:spcAft>
                <a:spcPts val="900"/>
              </a:spcAft>
              <a:buClr>
                <a:srgbClr val="F5AA00"/>
              </a:buClr>
              <a:defRPr/>
            </a:pPr>
            <a:endParaRPr lang="pt-BR" sz="2700" dirty="0">
              <a:latin typeface="Tw Cen MT Condensed" panose="020B060402020202020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91544" y="22408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spc="-600" dirty="0">
                <a:solidFill>
                  <a:srgbClr val="037336"/>
                </a:solidFill>
                <a:latin typeface="Tw Cen MT Condensed" pitchFamily="34" charset="0"/>
              </a:rPr>
              <a:t>Reserva Técnica</a:t>
            </a:r>
          </a:p>
        </p:txBody>
      </p:sp>
    </p:spTree>
    <p:extLst>
      <p:ext uri="{BB962C8B-B14F-4D97-AF65-F5344CB8AC3E}">
        <p14:creationId xmlns:p14="http://schemas.microsoft.com/office/powerpoint/2010/main" val="37804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657618" y="-192125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 err="1">
                <a:latin typeface="Tw Cen MT Condensed" panose="020B0604020202020204" charset="0"/>
              </a:rPr>
              <a:t>Auto-Suportada</a:t>
            </a:r>
            <a:endParaRPr lang="pt-BR" sz="9600" b="1" dirty="0">
              <a:latin typeface="Tw Cen MT Condensed" panose="020B0604020202020204" charset="0"/>
            </a:endParaRPr>
          </a:p>
        </p:txBody>
      </p:sp>
      <p:pic>
        <p:nvPicPr>
          <p:cNvPr id="5" name="Picture 10" descr="http://www.arjcompany.com.br/Fotos/OPTLOOP-OPT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618" y="211910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ttp://www.arjcompany.com.br/Fotos/CRUZ.jpg"/>
          <p:cNvPicPr>
            <a:picLocks noChangeAspect="1" noChangeArrowheads="1"/>
          </p:cNvPicPr>
          <p:nvPr/>
        </p:nvPicPr>
        <p:blipFill>
          <a:blip r:embed="rId3" cstate="print"/>
          <a:srcRect l="3621"/>
          <a:stretch>
            <a:fillRect/>
          </a:stretch>
        </p:blipFill>
        <p:spPr bwMode="auto">
          <a:xfrm>
            <a:off x="7172577" y="2313524"/>
            <a:ext cx="1916370" cy="198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2117558" y="430189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Tw Cen MT Condensed" panose="020B0604020202020204" charset="0"/>
              </a:rPr>
              <a:t>Optiloop</a:t>
            </a:r>
            <a:r>
              <a:rPr lang="pt-BR" sz="3200" b="1" dirty="0">
                <a:latin typeface="Tw Cen MT Condensed" panose="020B0604020202020204" charset="0"/>
              </a:rPr>
              <a:t> Oval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571159" y="4301896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Tw Cen MT Condensed" panose="020B0604020202020204" charset="0"/>
              </a:rPr>
              <a:t>Cruzeta Galvanizada</a:t>
            </a:r>
          </a:p>
        </p:txBody>
      </p:sp>
    </p:spTree>
    <p:extLst>
      <p:ext uri="{BB962C8B-B14F-4D97-AF65-F5344CB8AC3E}">
        <p14:creationId xmlns:p14="http://schemas.microsoft.com/office/powerpoint/2010/main" val="40748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5CA27241-58BD-450C-BAC2-BFD11BC52610}" vid="{E26CB5B3-9324-4A34-8363-1CD617D4DA99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55021</TotalTime>
  <Words>5180</Words>
  <Application>Microsoft Office PowerPoint</Application>
  <PresentationFormat>Widescreen</PresentationFormat>
  <Paragraphs>1253</Paragraphs>
  <Slides>205</Slides>
  <Notes>50</Notes>
  <HiddenSlides>21</HiddenSlides>
  <MMClips>0</MMClips>
  <ScaleCrop>false</ScaleCrop>
  <HeadingPairs>
    <vt:vector size="8" baseType="variant">
      <vt:variant>
        <vt:lpstr>Fontes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205</vt:i4>
      </vt:variant>
    </vt:vector>
  </HeadingPairs>
  <TitlesOfParts>
    <vt:vector size="224" baseType="lpstr">
      <vt:lpstr>Times New Roman</vt:lpstr>
      <vt:lpstr>Tw Cen MT</vt:lpstr>
      <vt:lpstr>Franklin Gothic Book</vt:lpstr>
      <vt:lpstr>Segoe UI Semibold</vt:lpstr>
      <vt:lpstr>Arial</vt:lpstr>
      <vt:lpstr>Tw Cen MT Condensed</vt:lpstr>
      <vt:lpstr>Wingdings</vt:lpstr>
      <vt:lpstr>Nirmala UI</vt:lpstr>
      <vt:lpstr>Hand Of Sean</vt:lpstr>
      <vt:lpstr>Tahoma</vt:lpstr>
      <vt:lpstr>Cambria Math</vt:lpstr>
      <vt:lpstr>MS PGothic</vt:lpstr>
      <vt:lpstr>Calibri</vt:lpstr>
      <vt:lpstr>Lucida Sans Unicode</vt:lpstr>
      <vt:lpstr>SimSun</vt:lpstr>
      <vt:lpstr>Sketch Block</vt:lpstr>
      <vt:lpstr>Segoe UI</vt:lpstr>
      <vt:lpstr>Tema1</vt:lpstr>
      <vt:lpstr>Imagem de Bitmap</vt:lpstr>
      <vt:lpstr>Apresentação do PowerPoint</vt:lpstr>
      <vt:lpstr>OBJETIVOS DO CURSO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REFLEXÃO REGULAR</vt:lpstr>
      <vt:lpstr>REFLEXÃO IRREGULAR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Mercado Internet Fixa no Brasil</vt:lpstr>
      <vt:lpstr>Mercado Internet Fixa no Brasil</vt:lpstr>
      <vt:lpstr>Apresentação do PowerPoint</vt:lpstr>
      <vt:lpstr>POL (Passive Optical LAN) ou FTTD</vt:lpstr>
      <vt:lpstr>POL</vt:lpstr>
      <vt:lpstr>POL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Coelho Machado</dc:creator>
  <cp:lastModifiedBy>Fabricio Leandro Araujo</cp:lastModifiedBy>
  <cp:revision>1267</cp:revision>
  <dcterms:created xsi:type="dcterms:W3CDTF">2012-01-31T09:54:55Z</dcterms:created>
  <dcterms:modified xsi:type="dcterms:W3CDTF">2017-07-26T20:45:13Z</dcterms:modified>
</cp:coreProperties>
</file>